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a8af6e5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a8af6e5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a8af6e54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a8af6e54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a8af6e54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a8af6e54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a8af6e54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a8af6e54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a8af6e54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a8af6e54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a8af6e54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a8af6e54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a8af6e54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a8af6e54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a8af6e54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a8af6e54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a8af6e54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a8af6e54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a8af6e54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a8af6e54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a8af6e54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a8af6e54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a8af6e54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a8af6e54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a8af6e54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a8af6e54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a8af6e54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a8af6e54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a8af6e542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a8af6e54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a8af6e54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4a8af6e54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a8af6e542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a8af6e542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a8af6e54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a8af6e54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a8af6e542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a8af6e542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a8af6e54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a8af6e54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a8af6e54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a8af6e54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a8af6e54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a8af6e54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a8af6e54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a8af6e54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a8af6e542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a8af6e542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4a8af6e54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4a8af6e54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a8af6e542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4a8af6e542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a8af6e542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a8af6e542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a8af6e542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4a8af6e54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a8af6e542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a8af6e542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a8af6e542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a8af6e542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a8af6e542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4a8af6e542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a8af6e542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a8af6e542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a8af6e542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a8af6e542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a8af6e54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a8af6e54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a8af6e542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a8af6e542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a8af6e542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4a8af6e542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a8af6e542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4a8af6e542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a8af6e542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4a8af6e542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a8af6e542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a8af6e542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a8af6e542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4a8af6e542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a8af6e54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4a8af6e54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a8af6e54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4a8af6e54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a8af6e542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4a8af6e542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4a8af6e542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4a8af6e542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a8af6e54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a8af6e54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a8af6e542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4a8af6e542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4a8af6e54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4a8af6e54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a8af6e54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4a8af6e54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a8af6e54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a8af6e54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a8af6e54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a8af6e54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a8af6e54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a8af6e54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a8af6e54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a8af6e54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hyperlink" Target="https://huggingface.co/spaces/OFA-Sys/OFA-vq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huggingface.co/spaces/jbrinkma/segment-anything" TargetMode="External"/><Relationship Id="rId4" Type="http://schemas.openxmlformats.org/officeDocument/2006/relationships/hyperlink" Target="https://github.com/facebookresearch/segment-anything" TargetMode="External"/><Relationship Id="rId5" Type="http://schemas.openxmlformats.org/officeDocument/2006/relationships/hyperlink" Target="https://github.com/luca-medeiros/lang-segment-anything" TargetMode="External"/><Relationship Id="rId6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hyperlink" Target="https://openai.com/research/clip" TargetMode="External"/><Relationship Id="rId5" Type="http://schemas.openxmlformats.org/officeDocument/2006/relationships/hyperlink" Target="https://rom1504.github.io/clip-retrieval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laion.ai/blog/laion-5b/" TargetMode="External"/><Relationship Id="rId4" Type="http://schemas.openxmlformats.org/officeDocument/2006/relationships/image" Target="../media/image1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Relationship Id="rId4" Type="http://schemas.openxmlformats.org/officeDocument/2006/relationships/hyperlink" Target="https://www.assemblyai.com/blog/how-dall-e-2-actually-works/" TargetMode="External"/><Relationship Id="rId5" Type="http://schemas.openxmlformats.org/officeDocument/2006/relationships/hyperlink" Target="https://jalammar.github.io/illustrated-stable-diffusion/" TargetMode="External"/><Relationship Id="rId6" Type="http://schemas.openxmlformats.org/officeDocument/2006/relationships/hyperlink" Target="https://huggingface.co/spaces/stabilityai/stable-diffusion-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hyperlink" Target="https://github.com/lllyasviel/ControlNet-v1-1-nightly" TargetMode="External"/><Relationship Id="rId6" Type="http://schemas.openxmlformats.org/officeDocument/2006/relationships/hyperlink" Target="https://huggingface.co/blog/controlnet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cv and 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multimodal</a:t>
            </a:r>
            <a:endParaRPr sz="2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Владимир Глазачев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cv в rosebud.ai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задач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2695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translation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хотим изменить модальность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типичные задачи - image captioning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" y="2341550"/>
            <a:ext cx="4169956" cy="23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6105475" y="3220325"/>
            <a:ext cx="2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text: totally fine hand</a:t>
            </a:r>
            <a:endParaRPr/>
          </a:p>
        </p:txBody>
      </p:sp>
      <p:cxnSp>
        <p:nvCxnSpPr>
          <p:cNvPr id="129" name="Google Shape;129;p22"/>
          <p:cNvCxnSpPr/>
          <p:nvPr/>
        </p:nvCxnSpPr>
        <p:spPr>
          <a:xfrm flipH="1" rot="10800000">
            <a:off x="5063075" y="3411875"/>
            <a:ext cx="939000" cy="1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задач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26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translation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хотим изменить модальность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575" y="2166800"/>
            <a:ext cx="4169956" cy="23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827075" y="3220350"/>
            <a:ext cx="2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text: totally fine hand</a:t>
            </a:r>
            <a:endParaRPr/>
          </a:p>
        </p:txBody>
      </p:sp>
      <p:cxnSp>
        <p:nvCxnSpPr>
          <p:cNvPr id="138" name="Google Shape;138;p23"/>
          <p:cNvCxnSpPr/>
          <p:nvPr/>
        </p:nvCxnSpPr>
        <p:spPr>
          <a:xfrm flipH="1" rot="10800000">
            <a:off x="3006825" y="3411900"/>
            <a:ext cx="939000" cy="1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269500" cy="1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translation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хотим изменить модальность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типичные задачи - image generation from text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задач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269500" cy="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alignment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выравниваем домены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25" y="1964275"/>
            <a:ext cx="5073588" cy="28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5513975" y="2140600"/>
            <a:ext cx="3447600" cy="20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примеры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выравнивание субтитров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выравнивание аудиокниг к тексту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lip sync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разметка временных данных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задач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8269500" cy="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fusion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смешиваем домены чтобы решать задачу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650" y="1964275"/>
            <a:ext cx="7107666" cy="28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задач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269500" cy="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сo-learning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хотим использовать знания в одном домене для улучшения качества в другом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00" y="2030100"/>
            <a:ext cx="5638295" cy="28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6797850" y="4073225"/>
            <a:ext cx="186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Хорошо сочетается с синтетическими данными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+ tabular</a:t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311700" y="1087150"/>
            <a:ext cx="857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решаем классификацию или регрессию = representation + fusion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Два пути: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свести задачу к табличной и решать как умеем через традиционный ml (бустингом например)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использовать табличные данные в dl модели вместе с изображением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+ tabular</a:t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311700" y="1087150"/>
            <a:ext cx="857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свести задачу к табличной и решать как умеем через традиционный ml (бустингом например)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375" y="1702750"/>
            <a:ext cx="5715653" cy="3135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/>
          <p:nvPr/>
        </p:nvSpPr>
        <p:spPr>
          <a:xfrm>
            <a:off x="2880625" y="4290100"/>
            <a:ext cx="211500" cy="11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5420750" y="1920400"/>
            <a:ext cx="1168500" cy="248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1109975" y="2827775"/>
            <a:ext cx="5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1109975" y="2827775"/>
            <a:ext cx="5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1109975" y="2827775"/>
            <a:ext cx="5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1109975" y="2827775"/>
            <a:ext cx="5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1109975" y="2827775"/>
            <a:ext cx="50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 rot="-5400000">
            <a:off x="5273900" y="2942350"/>
            <a:ext cx="1462200" cy="44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ML Algorithm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+ tabular</a:t>
            </a:r>
            <a:endParaRPr/>
          </a:p>
        </p:txBody>
      </p:sp>
      <p:sp>
        <p:nvSpPr>
          <p:cNvPr id="189" name="Google Shape;189;p29"/>
          <p:cNvSpPr txBox="1"/>
          <p:nvPr/>
        </p:nvSpPr>
        <p:spPr>
          <a:xfrm>
            <a:off x="311700" y="1087150"/>
            <a:ext cx="857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свести задачу к табличной и решать как умеем через традиционный ml (бустингом например)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3">
            <a:alphaModFix/>
          </a:blip>
          <a:srcRect b="3401" l="0" r="0" t="3401"/>
          <a:stretch/>
        </p:blipFill>
        <p:spPr>
          <a:xfrm>
            <a:off x="1632375" y="1702750"/>
            <a:ext cx="5715653" cy="31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2243005" y="1649988"/>
            <a:ext cx="2949400" cy="1087075"/>
          </a:xfrm>
          <a:custGeom>
            <a:rect b="b" l="l" r="r" t="t"/>
            <a:pathLst>
              <a:path extrusionOk="0" h="43483" w="117976">
                <a:moveTo>
                  <a:pt x="5067" y="8350"/>
                </a:moveTo>
                <a:cubicBezTo>
                  <a:pt x="4153" y="15670"/>
                  <a:pt x="-3065" y="24438"/>
                  <a:pt x="1544" y="30197"/>
                </a:cubicBezTo>
                <a:cubicBezTo>
                  <a:pt x="6567" y="36474"/>
                  <a:pt x="15557" y="38609"/>
                  <a:pt x="23390" y="40416"/>
                </a:cubicBezTo>
                <a:cubicBezTo>
                  <a:pt x="39896" y="44225"/>
                  <a:pt x="57192" y="43235"/>
                  <a:pt x="74132" y="43235"/>
                </a:cubicBezTo>
                <a:cubicBezTo>
                  <a:pt x="83203" y="43235"/>
                  <a:pt x="92230" y="41943"/>
                  <a:pt x="101264" y="41120"/>
                </a:cubicBezTo>
                <a:cubicBezTo>
                  <a:pt x="104791" y="40799"/>
                  <a:pt x="108761" y="41821"/>
                  <a:pt x="111835" y="40063"/>
                </a:cubicBezTo>
                <a:cubicBezTo>
                  <a:pt x="115119" y="38185"/>
                  <a:pt x="116112" y="33569"/>
                  <a:pt x="116769" y="29844"/>
                </a:cubicBezTo>
                <a:cubicBezTo>
                  <a:pt x="118239" y="21515"/>
                  <a:pt x="119422" y="9743"/>
                  <a:pt x="112540" y="4826"/>
                </a:cubicBezTo>
                <a:cubicBezTo>
                  <a:pt x="101222" y="-3261"/>
                  <a:pt x="84870" y="1303"/>
                  <a:pt x="70960" y="1303"/>
                </a:cubicBezTo>
                <a:cubicBezTo>
                  <a:pt x="48925" y="1303"/>
                  <a:pt x="25973" y="-374"/>
                  <a:pt x="5067" y="658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Google Shape;192;p29"/>
          <p:cNvSpPr txBox="1"/>
          <p:nvPr/>
        </p:nvSpPr>
        <p:spPr>
          <a:xfrm>
            <a:off x="5192400" y="1471150"/>
            <a:ext cx="302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как мы помним dl во многом про feature extraction, так что давайте эти фичи и использовать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3401" l="0" r="0" t="3401"/>
          <a:stretch/>
        </p:blipFill>
        <p:spPr>
          <a:xfrm>
            <a:off x="1632375" y="1702750"/>
            <a:ext cx="5715653" cy="31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+ tabular</a:t>
            </a: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311700" y="1087150"/>
            <a:ext cx="857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свести задачу к табличной и решать как умеем через традиционный ml (бустингом например)</a:t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2243005" y="1649988"/>
            <a:ext cx="2949400" cy="1087075"/>
          </a:xfrm>
          <a:custGeom>
            <a:rect b="b" l="l" r="r" t="t"/>
            <a:pathLst>
              <a:path extrusionOk="0" h="43483" w="117976">
                <a:moveTo>
                  <a:pt x="5067" y="8350"/>
                </a:moveTo>
                <a:cubicBezTo>
                  <a:pt x="4153" y="15670"/>
                  <a:pt x="-3065" y="24438"/>
                  <a:pt x="1544" y="30197"/>
                </a:cubicBezTo>
                <a:cubicBezTo>
                  <a:pt x="6567" y="36474"/>
                  <a:pt x="15557" y="38609"/>
                  <a:pt x="23390" y="40416"/>
                </a:cubicBezTo>
                <a:cubicBezTo>
                  <a:pt x="39896" y="44225"/>
                  <a:pt x="57192" y="43235"/>
                  <a:pt x="74132" y="43235"/>
                </a:cubicBezTo>
                <a:cubicBezTo>
                  <a:pt x="83203" y="43235"/>
                  <a:pt x="92230" y="41943"/>
                  <a:pt x="101264" y="41120"/>
                </a:cubicBezTo>
                <a:cubicBezTo>
                  <a:pt x="104791" y="40799"/>
                  <a:pt x="108761" y="41821"/>
                  <a:pt x="111835" y="40063"/>
                </a:cubicBezTo>
                <a:cubicBezTo>
                  <a:pt x="115119" y="38185"/>
                  <a:pt x="116112" y="33569"/>
                  <a:pt x="116769" y="29844"/>
                </a:cubicBezTo>
                <a:cubicBezTo>
                  <a:pt x="118239" y="21515"/>
                  <a:pt x="119422" y="9743"/>
                  <a:pt x="112540" y="4826"/>
                </a:cubicBezTo>
                <a:cubicBezTo>
                  <a:pt x="101222" y="-3261"/>
                  <a:pt x="84870" y="1303"/>
                  <a:pt x="70960" y="1303"/>
                </a:cubicBezTo>
                <a:cubicBezTo>
                  <a:pt x="48925" y="1303"/>
                  <a:pt x="25973" y="-374"/>
                  <a:pt x="5067" y="658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Google Shape;201;p30"/>
          <p:cNvSpPr/>
          <p:nvPr/>
        </p:nvSpPr>
        <p:spPr>
          <a:xfrm>
            <a:off x="2367320" y="3462025"/>
            <a:ext cx="2805700" cy="1372925"/>
          </a:xfrm>
          <a:custGeom>
            <a:rect b="b" l="l" r="r" t="t"/>
            <a:pathLst>
              <a:path extrusionOk="0" h="54917" w="112228">
                <a:moveTo>
                  <a:pt x="11723" y="0"/>
                </a:moveTo>
                <a:cubicBezTo>
                  <a:pt x="-5495" y="3827"/>
                  <a:pt x="-2705" y="47789"/>
                  <a:pt x="14189" y="52856"/>
                </a:cubicBezTo>
                <a:cubicBezTo>
                  <a:pt x="31888" y="58165"/>
                  <a:pt x="51176" y="51628"/>
                  <a:pt x="69511" y="49332"/>
                </a:cubicBezTo>
                <a:cubicBezTo>
                  <a:pt x="80094" y="48007"/>
                  <a:pt x="92194" y="49190"/>
                  <a:pt x="100872" y="42990"/>
                </a:cubicBezTo>
                <a:cubicBezTo>
                  <a:pt x="109284" y="36979"/>
                  <a:pt x="110123" y="24234"/>
                  <a:pt x="112148" y="14095"/>
                </a:cubicBezTo>
                <a:cubicBezTo>
                  <a:pt x="112788" y="10893"/>
                  <a:pt x="107317" y="9565"/>
                  <a:pt x="104396" y="8105"/>
                </a:cubicBezTo>
                <a:cubicBezTo>
                  <a:pt x="97057" y="4436"/>
                  <a:pt x="88640" y="2467"/>
                  <a:pt x="80435" y="2467"/>
                </a:cubicBezTo>
                <a:cubicBezTo>
                  <a:pt x="57990" y="2467"/>
                  <a:pt x="33213" y="10379"/>
                  <a:pt x="13132" y="353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Google Shape;202;p30"/>
          <p:cNvSpPr txBox="1"/>
          <p:nvPr/>
        </p:nvSpPr>
        <p:spPr>
          <a:xfrm>
            <a:off x="4966000" y="4354425"/>
            <a:ext cx="302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тут делаем то что весь курс и учились, процесим-готовим данные 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3401" l="0" r="0" t="3401"/>
          <a:stretch/>
        </p:blipFill>
        <p:spPr>
          <a:xfrm>
            <a:off x="1632375" y="1702750"/>
            <a:ext cx="5715653" cy="31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+ tabular</a:t>
            </a:r>
            <a:endParaRPr/>
          </a:p>
        </p:txBody>
      </p:sp>
      <p:sp>
        <p:nvSpPr>
          <p:cNvPr id="209" name="Google Shape;209;p31"/>
          <p:cNvSpPr txBox="1"/>
          <p:nvPr/>
        </p:nvSpPr>
        <p:spPr>
          <a:xfrm>
            <a:off x="311700" y="1087150"/>
            <a:ext cx="857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свести задачу к табличной и решать как умеем через традиционный ml (бустингом например)</a:t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2243005" y="1649988"/>
            <a:ext cx="2949400" cy="1087075"/>
          </a:xfrm>
          <a:custGeom>
            <a:rect b="b" l="l" r="r" t="t"/>
            <a:pathLst>
              <a:path extrusionOk="0" h="43483" w="117976">
                <a:moveTo>
                  <a:pt x="5067" y="8350"/>
                </a:moveTo>
                <a:cubicBezTo>
                  <a:pt x="4153" y="15670"/>
                  <a:pt x="-3065" y="24438"/>
                  <a:pt x="1544" y="30197"/>
                </a:cubicBezTo>
                <a:cubicBezTo>
                  <a:pt x="6567" y="36474"/>
                  <a:pt x="15557" y="38609"/>
                  <a:pt x="23390" y="40416"/>
                </a:cubicBezTo>
                <a:cubicBezTo>
                  <a:pt x="39896" y="44225"/>
                  <a:pt x="57192" y="43235"/>
                  <a:pt x="74132" y="43235"/>
                </a:cubicBezTo>
                <a:cubicBezTo>
                  <a:pt x="83203" y="43235"/>
                  <a:pt x="92230" y="41943"/>
                  <a:pt x="101264" y="41120"/>
                </a:cubicBezTo>
                <a:cubicBezTo>
                  <a:pt x="104791" y="40799"/>
                  <a:pt x="108761" y="41821"/>
                  <a:pt x="111835" y="40063"/>
                </a:cubicBezTo>
                <a:cubicBezTo>
                  <a:pt x="115119" y="38185"/>
                  <a:pt x="116112" y="33569"/>
                  <a:pt x="116769" y="29844"/>
                </a:cubicBezTo>
                <a:cubicBezTo>
                  <a:pt x="118239" y="21515"/>
                  <a:pt x="119422" y="9743"/>
                  <a:pt x="112540" y="4826"/>
                </a:cubicBezTo>
                <a:cubicBezTo>
                  <a:pt x="101222" y="-3261"/>
                  <a:pt x="84870" y="1303"/>
                  <a:pt x="70960" y="1303"/>
                </a:cubicBezTo>
                <a:cubicBezTo>
                  <a:pt x="48925" y="1303"/>
                  <a:pt x="25973" y="-374"/>
                  <a:pt x="5067" y="658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Google Shape;211;p31"/>
          <p:cNvSpPr/>
          <p:nvPr/>
        </p:nvSpPr>
        <p:spPr>
          <a:xfrm>
            <a:off x="2367320" y="3462025"/>
            <a:ext cx="2805700" cy="1372925"/>
          </a:xfrm>
          <a:custGeom>
            <a:rect b="b" l="l" r="r" t="t"/>
            <a:pathLst>
              <a:path extrusionOk="0" h="54917" w="112228">
                <a:moveTo>
                  <a:pt x="11723" y="0"/>
                </a:moveTo>
                <a:cubicBezTo>
                  <a:pt x="-5495" y="3827"/>
                  <a:pt x="-2705" y="47789"/>
                  <a:pt x="14189" y="52856"/>
                </a:cubicBezTo>
                <a:cubicBezTo>
                  <a:pt x="31888" y="58165"/>
                  <a:pt x="51176" y="51628"/>
                  <a:pt x="69511" y="49332"/>
                </a:cubicBezTo>
                <a:cubicBezTo>
                  <a:pt x="80094" y="48007"/>
                  <a:pt x="92194" y="49190"/>
                  <a:pt x="100872" y="42990"/>
                </a:cubicBezTo>
                <a:cubicBezTo>
                  <a:pt x="109284" y="36979"/>
                  <a:pt x="110123" y="24234"/>
                  <a:pt x="112148" y="14095"/>
                </a:cubicBezTo>
                <a:cubicBezTo>
                  <a:pt x="112788" y="10893"/>
                  <a:pt x="107317" y="9565"/>
                  <a:pt x="104396" y="8105"/>
                </a:cubicBezTo>
                <a:cubicBezTo>
                  <a:pt x="97057" y="4436"/>
                  <a:pt x="88640" y="2467"/>
                  <a:pt x="80435" y="2467"/>
                </a:cubicBezTo>
                <a:cubicBezTo>
                  <a:pt x="57990" y="2467"/>
                  <a:pt x="33213" y="10379"/>
                  <a:pt x="13132" y="353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Google Shape;212;p31"/>
          <p:cNvSpPr/>
          <p:nvPr/>
        </p:nvSpPr>
        <p:spPr>
          <a:xfrm>
            <a:off x="5470549" y="1733975"/>
            <a:ext cx="1079088" cy="2826125"/>
          </a:xfrm>
          <a:custGeom>
            <a:rect b="b" l="l" r="r" t="t"/>
            <a:pathLst>
              <a:path extrusionOk="0" h="113045" w="54465">
                <a:moveTo>
                  <a:pt x="3196" y="5343"/>
                </a:moveTo>
                <a:cubicBezTo>
                  <a:pt x="3196" y="28849"/>
                  <a:pt x="730" y="52311"/>
                  <a:pt x="730" y="75817"/>
                </a:cubicBezTo>
                <a:cubicBezTo>
                  <a:pt x="730" y="86294"/>
                  <a:pt x="-1845" y="97809"/>
                  <a:pt x="2844" y="107178"/>
                </a:cubicBezTo>
                <a:cubicBezTo>
                  <a:pt x="5892" y="113268"/>
                  <a:pt x="15877" y="113683"/>
                  <a:pt x="22577" y="112464"/>
                </a:cubicBezTo>
                <a:cubicBezTo>
                  <a:pt x="31730" y="110799"/>
                  <a:pt x="37876" y="101062"/>
                  <a:pt x="42662" y="93084"/>
                </a:cubicBezTo>
                <a:cubicBezTo>
                  <a:pt x="55403" y="71846"/>
                  <a:pt x="58052" y="42276"/>
                  <a:pt x="49357" y="19086"/>
                </a:cubicBezTo>
                <a:cubicBezTo>
                  <a:pt x="43854" y="4409"/>
                  <a:pt x="15690" y="-6445"/>
                  <a:pt x="4606" y="4639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Google Shape;213;p31"/>
          <p:cNvSpPr txBox="1"/>
          <p:nvPr/>
        </p:nvSpPr>
        <p:spPr>
          <a:xfrm>
            <a:off x="6613325" y="1929850"/>
            <a:ext cx="2469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может быть любой ml метод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!!! наши картиночные/текстовые feature extractor тут не обучаются, а используются уже обученные !!!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модальности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087150"/>
            <a:ext cx="7017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Умеем работать с структурированными данными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таблички = матрицы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Немного умеем работать с текстами переводя их в структурированный вид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мешки слов?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Умеем работать с картинками и dl подходом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весь дискриминативный dl про feature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умеем решать базовые задачи, классификацию и сегментацию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немного посмотрели img2img и генерацию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+ tabular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311700" y="1087150"/>
            <a:ext cx="857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свести задачу к табличной и решать как умеем через традиционный ml (бустингом например)</a:t>
            </a:r>
            <a:endParaRPr/>
          </a:p>
        </p:txBody>
      </p:sp>
      <p:sp>
        <p:nvSpPr>
          <p:cNvPr id="220" name="Google Shape;220;p32"/>
          <p:cNvSpPr txBox="1"/>
          <p:nvPr/>
        </p:nvSpPr>
        <p:spPr>
          <a:xfrm>
            <a:off x="6043125" y="1449300"/>
            <a:ext cx="29424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плюсы: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почти бесплатно добавили модальность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можно легко синтегрировать в ваш готовый табличный пайплайн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минусы: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фич будет очень много (500+ минимум от картиночного энкодера, для текстов такой же порядок ; могут быть и тысячи)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если ваши данные out of distribution готовых энкодеров - работать будет плохо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енкодеры не обучаются в процессе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надо зоопарк моделей поддерживать</a:t>
            </a:r>
            <a:endParaRPr sz="1200"/>
          </a:p>
        </p:txBody>
      </p:sp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b="3401" l="0" r="0" t="3401"/>
          <a:stretch/>
        </p:blipFill>
        <p:spPr>
          <a:xfrm>
            <a:off x="311700" y="1728425"/>
            <a:ext cx="5715653" cy="31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+ tabular</a:t>
            </a:r>
            <a:endParaRPr/>
          </a:p>
        </p:txBody>
      </p:sp>
      <p:sp>
        <p:nvSpPr>
          <p:cNvPr id="227" name="Google Shape;227;p33"/>
          <p:cNvSpPr txBox="1"/>
          <p:nvPr/>
        </p:nvSpPr>
        <p:spPr>
          <a:xfrm>
            <a:off x="311700" y="1087150"/>
            <a:ext cx="85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использовать табличные данные в dl модели вместе с изображением</a:t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75" y="1667500"/>
            <a:ext cx="5715653" cy="313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6043125" y="1449300"/>
            <a:ext cx="2942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ничего не мешает нам поставить в качестве ml алгоритма какую нибудь dl модель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все становится дифференцируемо и можно обучать все вместе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" sz="1200"/>
              <a:t>из коробки будет работать хуже чем первый метод :) традиционные ml модели (бустинги) все еще сложно побить dl методами в табличных данных - но можно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img2text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описать что происходит на изображении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375" y="1787750"/>
            <a:ext cx="3069250" cy="308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img2text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описать что происходит на изображении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translation</a:t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375" y="1787750"/>
            <a:ext cx="3069250" cy="308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</a:t>
            </a:r>
            <a:r>
              <a:rPr lang="ru"/>
              <a:t>mg2text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описать что происходит на изображении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translation</a:t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25" y="1848075"/>
            <a:ext cx="3069250" cy="308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925" y="2077525"/>
            <a:ext cx="4339374" cy="2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sequence modeling за 5 минут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0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sequence modeling</a:t>
            </a:r>
            <a:r>
              <a:rPr lang="ru"/>
              <a:t> за 5 минут</a:t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/>
          <p:nvPr/>
        </p:nvSpPr>
        <p:spPr>
          <a:xfrm>
            <a:off x="102024" y="1243121"/>
            <a:ext cx="1379900" cy="3142000"/>
          </a:xfrm>
          <a:custGeom>
            <a:rect b="b" l="l" r="r" t="t"/>
            <a:pathLst>
              <a:path extrusionOk="0" h="125680" w="55196">
                <a:moveTo>
                  <a:pt x="7636" y="6793"/>
                </a:moveTo>
                <a:cubicBezTo>
                  <a:pt x="7636" y="13801"/>
                  <a:pt x="4756" y="20523"/>
                  <a:pt x="3845" y="27471"/>
                </a:cubicBezTo>
                <a:cubicBezTo>
                  <a:pt x="1197" y="47663"/>
                  <a:pt x="-798" y="68139"/>
                  <a:pt x="399" y="88469"/>
                </a:cubicBezTo>
                <a:cubicBezTo>
                  <a:pt x="831" y="95812"/>
                  <a:pt x="4793" y="102566"/>
                  <a:pt x="5913" y="109836"/>
                </a:cubicBezTo>
                <a:cubicBezTo>
                  <a:pt x="6685" y="114848"/>
                  <a:pt x="4823" y="122386"/>
                  <a:pt x="9359" y="124654"/>
                </a:cubicBezTo>
                <a:cubicBezTo>
                  <a:pt x="13368" y="126658"/>
                  <a:pt x="18318" y="124999"/>
                  <a:pt x="22800" y="124999"/>
                </a:cubicBezTo>
                <a:cubicBezTo>
                  <a:pt x="26937" y="124999"/>
                  <a:pt x="31404" y="126284"/>
                  <a:pt x="35206" y="124654"/>
                </a:cubicBezTo>
                <a:cubicBezTo>
                  <a:pt x="40508" y="122381"/>
                  <a:pt x="42143" y="115417"/>
                  <a:pt x="45200" y="110525"/>
                </a:cubicBezTo>
                <a:cubicBezTo>
                  <a:pt x="54370" y="95852"/>
                  <a:pt x="54850" y="76824"/>
                  <a:pt x="54850" y="59521"/>
                </a:cubicBezTo>
                <a:cubicBezTo>
                  <a:pt x="54850" y="46079"/>
                  <a:pt x="55936" y="32524"/>
                  <a:pt x="54160" y="19200"/>
                </a:cubicBezTo>
                <a:cubicBezTo>
                  <a:pt x="53576" y="14819"/>
                  <a:pt x="54745" y="9639"/>
                  <a:pt x="52093" y="6104"/>
                </a:cubicBezTo>
                <a:cubicBezTo>
                  <a:pt x="45599" y="-2551"/>
                  <a:pt x="29376" y="-803"/>
                  <a:pt x="19698" y="4036"/>
                </a:cubicBezTo>
                <a:cubicBezTo>
                  <a:pt x="16931" y="5419"/>
                  <a:pt x="12467" y="4716"/>
                  <a:pt x="11082" y="748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Google Shape;265;p38"/>
          <p:cNvSpPr txBox="1"/>
          <p:nvPr/>
        </p:nvSpPr>
        <p:spPr>
          <a:xfrm>
            <a:off x="1102800" y="4171800"/>
            <a:ext cx="265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то что мы делали в предыдущих задачах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sequence modeling за 5 минут</a:t>
            </a: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/>
          <p:nvPr/>
        </p:nvSpPr>
        <p:spPr>
          <a:xfrm>
            <a:off x="102024" y="1243121"/>
            <a:ext cx="1379900" cy="3142000"/>
          </a:xfrm>
          <a:custGeom>
            <a:rect b="b" l="l" r="r" t="t"/>
            <a:pathLst>
              <a:path extrusionOk="0" h="125680" w="55196">
                <a:moveTo>
                  <a:pt x="7636" y="6793"/>
                </a:moveTo>
                <a:cubicBezTo>
                  <a:pt x="7636" y="13801"/>
                  <a:pt x="4756" y="20523"/>
                  <a:pt x="3845" y="27471"/>
                </a:cubicBezTo>
                <a:cubicBezTo>
                  <a:pt x="1197" y="47663"/>
                  <a:pt x="-798" y="68139"/>
                  <a:pt x="399" y="88469"/>
                </a:cubicBezTo>
                <a:cubicBezTo>
                  <a:pt x="831" y="95812"/>
                  <a:pt x="4793" y="102566"/>
                  <a:pt x="5913" y="109836"/>
                </a:cubicBezTo>
                <a:cubicBezTo>
                  <a:pt x="6685" y="114848"/>
                  <a:pt x="4823" y="122386"/>
                  <a:pt x="9359" y="124654"/>
                </a:cubicBezTo>
                <a:cubicBezTo>
                  <a:pt x="13368" y="126658"/>
                  <a:pt x="18318" y="124999"/>
                  <a:pt x="22800" y="124999"/>
                </a:cubicBezTo>
                <a:cubicBezTo>
                  <a:pt x="26937" y="124999"/>
                  <a:pt x="31404" y="126284"/>
                  <a:pt x="35206" y="124654"/>
                </a:cubicBezTo>
                <a:cubicBezTo>
                  <a:pt x="40508" y="122381"/>
                  <a:pt x="42143" y="115417"/>
                  <a:pt x="45200" y="110525"/>
                </a:cubicBezTo>
                <a:cubicBezTo>
                  <a:pt x="54370" y="95852"/>
                  <a:pt x="54850" y="76824"/>
                  <a:pt x="54850" y="59521"/>
                </a:cubicBezTo>
                <a:cubicBezTo>
                  <a:pt x="54850" y="46079"/>
                  <a:pt x="55936" y="32524"/>
                  <a:pt x="54160" y="19200"/>
                </a:cubicBezTo>
                <a:cubicBezTo>
                  <a:pt x="53576" y="14819"/>
                  <a:pt x="54745" y="9639"/>
                  <a:pt x="52093" y="6104"/>
                </a:cubicBezTo>
                <a:cubicBezTo>
                  <a:pt x="45599" y="-2551"/>
                  <a:pt x="29376" y="-803"/>
                  <a:pt x="19698" y="4036"/>
                </a:cubicBezTo>
                <a:cubicBezTo>
                  <a:pt x="16931" y="5419"/>
                  <a:pt x="12467" y="4716"/>
                  <a:pt x="11082" y="748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Google Shape;273;p39"/>
          <p:cNvSpPr/>
          <p:nvPr/>
        </p:nvSpPr>
        <p:spPr>
          <a:xfrm>
            <a:off x="1530064" y="1165919"/>
            <a:ext cx="1649825" cy="3392050"/>
          </a:xfrm>
          <a:custGeom>
            <a:rect b="b" l="l" r="r" t="t"/>
            <a:pathLst>
              <a:path extrusionOk="0" h="135682" w="65993">
                <a:moveTo>
                  <a:pt x="4620" y="13327"/>
                </a:moveTo>
                <a:cubicBezTo>
                  <a:pt x="4620" y="50905"/>
                  <a:pt x="-7543" y="91681"/>
                  <a:pt x="7722" y="126019"/>
                </a:cubicBezTo>
                <a:cubicBezTo>
                  <a:pt x="12419" y="136586"/>
                  <a:pt x="30376" y="137121"/>
                  <a:pt x="41495" y="133946"/>
                </a:cubicBezTo>
                <a:cubicBezTo>
                  <a:pt x="71460" y="125390"/>
                  <a:pt x="68141" y="73063"/>
                  <a:pt x="61483" y="42620"/>
                </a:cubicBezTo>
                <a:cubicBezTo>
                  <a:pt x="59582" y="33927"/>
                  <a:pt x="58471" y="25062"/>
                  <a:pt x="56313" y="16429"/>
                </a:cubicBezTo>
                <a:cubicBezTo>
                  <a:pt x="55373" y="12669"/>
                  <a:pt x="56226" y="8157"/>
                  <a:pt x="53901" y="5056"/>
                </a:cubicBezTo>
                <a:cubicBezTo>
                  <a:pt x="50993" y="1177"/>
                  <a:pt x="44590" y="2145"/>
                  <a:pt x="39772" y="1610"/>
                </a:cubicBezTo>
                <a:cubicBezTo>
                  <a:pt x="32921" y="849"/>
                  <a:pt x="25260" y="-1470"/>
                  <a:pt x="19094" y="1610"/>
                </a:cubicBezTo>
                <a:cubicBezTo>
                  <a:pt x="13709" y="4300"/>
                  <a:pt x="11037" y="10977"/>
                  <a:pt x="5654" y="13672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Google Shape;274;p39"/>
          <p:cNvSpPr txBox="1"/>
          <p:nvPr/>
        </p:nvSpPr>
        <p:spPr>
          <a:xfrm>
            <a:off x="2877600" y="4324200"/>
            <a:ext cx="496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то что нам надо для генерации текста, текст = последовательность рандомной длины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sequence modeling за 5 минут</a:t>
            </a:r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 rotWithShape="1">
          <a:blip r:embed="rId3">
            <a:alphaModFix/>
          </a:blip>
          <a:srcRect b="0" l="15585" r="65749" t="0"/>
          <a:stretch/>
        </p:blipFill>
        <p:spPr>
          <a:xfrm>
            <a:off x="668501" y="1161500"/>
            <a:ext cx="1649824" cy="30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500" y="1876625"/>
            <a:ext cx="5617000" cy="18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/>
        </p:nvSpPr>
        <p:spPr>
          <a:xfrm>
            <a:off x="3118825" y="3766875"/>
            <a:ext cx="587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 - модель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принимает на вход состояние z_i-1 и x_i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возвращает внутреннее состояние z_i и предсказание h_i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x_i = x_0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 - одна и та же на каждом шаге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нам нужны все h_i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sequence modeling за 5 минут</a:t>
            </a:r>
            <a:endParaRPr/>
          </a:p>
        </p:txBody>
      </p:sp>
      <p:pic>
        <p:nvPicPr>
          <p:cNvPr id="288" name="Google Shape;288;p41"/>
          <p:cNvPicPr preferRelativeResize="0"/>
          <p:nvPr/>
        </p:nvPicPr>
        <p:blipFill rotWithShape="1">
          <a:blip r:embed="rId3">
            <a:alphaModFix/>
          </a:blip>
          <a:srcRect b="0" l="15585" r="65749" t="0"/>
          <a:stretch/>
        </p:blipFill>
        <p:spPr>
          <a:xfrm>
            <a:off x="668501" y="1161500"/>
            <a:ext cx="1649824" cy="30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2843125" y="1282150"/>
            <a:ext cx="5875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Предсказываем вероятность следующего токена (например буквы), loss - класификационный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Добавляем спец символ = end token, x_0 = рандом или какой то сondition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while h != end token предсказываем следующий токен</a:t>
            </a:r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675" y="3092975"/>
            <a:ext cx="5617000" cy="18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модальности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311700" y="1087150"/>
            <a:ext cx="7017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Умеем работать с структурированными данными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таблички = матрицы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Немного умеем работать с текстами переводя их в структурированный вид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мешки слов?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Умеем работать с картинками и dl подходом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весь дискриминативный dl про feature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умеем решать базовые задачи, классификацию и сегментацию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немного посмотрели img2img и генерацию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звук?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видео?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3d?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…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img2text</a:t>
            </a:r>
            <a:endParaRPr/>
          </a:p>
        </p:txBody>
      </p:sp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описать что происходит на изображении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translation</a:t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25" y="1848075"/>
            <a:ext cx="3069250" cy="308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925" y="2077525"/>
            <a:ext cx="4339374" cy="23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img2text</a:t>
            </a:r>
            <a:endParaRPr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описать что происходит на изображении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translation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25" y="1848075"/>
            <a:ext cx="3069250" cy="308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925" y="2077525"/>
            <a:ext cx="4339374" cy="23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/>
          <p:nvPr/>
        </p:nvSpPr>
        <p:spPr>
          <a:xfrm>
            <a:off x="6030567" y="2075830"/>
            <a:ext cx="1467500" cy="2572425"/>
          </a:xfrm>
          <a:custGeom>
            <a:rect b="b" l="l" r="r" t="t"/>
            <a:pathLst>
              <a:path extrusionOk="0" h="102897" w="58700">
                <a:moveTo>
                  <a:pt x="2770" y="13461"/>
                </a:moveTo>
                <a:cubicBezTo>
                  <a:pt x="-1316" y="31858"/>
                  <a:pt x="-53" y="51190"/>
                  <a:pt x="1392" y="69980"/>
                </a:cubicBezTo>
                <a:cubicBezTo>
                  <a:pt x="2072" y="78826"/>
                  <a:pt x="-1863" y="89418"/>
                  <a:pt x="3459" y="96516"/>
                </a:cubicBezTo>
                <a:cubicBezTo>
                  <a:pt x="8663" y="103456"/>
                  <a:pt x="20547" y="103789"/>
                  <a:pt x="28962" y="101685"/>
                </a:cubicBezTo>
                <a:cubicBezTo>
                  <a:pt x="39979" y="98930"/>
                  <a:pt x="50419" y="90475"/>
                  <a:pt x="55498" y="80318"/>
                </a:cubicBezTo>
                <a:cubicBezTo>
                  <a:pt x="60037" y="71239"/>
                  <a:pt x="58254" y="60142"/>
                  <a:pt x="58254" y="49992"/>
                </a:cubicBezTo>
                <a:cubicBezTo>
                  <a:pt x="58254" y="38321"/>
                  <a:pt x="59683" y="25624"/>
                  <a:pt x="54464" y="15185"/>
                </a:cubicBezTo>
                <a:cubicBezTo>
                  <a:pt x="51266" y="8790"/>
                  <a:pt x="46034" y="1376"/>
                  <a:pt x="38956" y="366"/>
                </a:cubicBezTo>
                <a:cubicBezTo>
                  <a:pt x="29440" y="-991"/>
                  <a:pt x="19283" y="2657"/>
                  <a:pt x="11041" y="7603"/>
                </a:cubicBezTo>
                <a:cubicBezTo>
                  <a:pt x="8418" y="9177"/>
                  <a:pt x="4427" y="9870"/>
                  <a:pt x="3459" y="1277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Google Shape;308;p43"/>
          <p:cNvSpPr txBox="1"/>
          <p:nvPr/>
        </p:nvSpPr>
        <p:spPr>
          <a:xfrm>
            <a:off x="6074000" y="1246225"/>
            <a:ext cx="261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берем какой нибудь </a:t>
            </a:r>
            <a:r>
              <a:rPr lang="ru"/>
              <a:t>предобученный vgg / resnet / что угодно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img2text</a:t>
            </a:r>
            <a:endParaRPr/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описать что происходит на изображении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translation</a:t>
            </a:r>
            <a:endParaRPr/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25" y="1848075"/>
            <a:ext cx="3069250" cy="308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925" y="2077525"/>
            <a:ext cx="4339374" cy="23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/>
          <p:nvPr/>
        </p:nvSpPr>
        <p:spPr>
          <a:xfrm>
            <a:off x="6030567" y="2075830"/>
            <a:ext cx="1467500" cy="2572425"/>
          </a:xfrm>
          <a:custGeom>
            <a:rect b="b" l="l" r="r" t="t"/>
            <a:pathLst>
              <a:path extrusionOk="0" h="102897" w="58700">
                <a:moveTo>
                  <a:pt x="2770" y="13461"/>
                </a:moveTo>
                <a:cubicBezTo>
                  <a:pt x="-1316" y="31858"/>
                  <a:pt x="-53" y="51190"/>
                  <a:pt x="1392" y="69980"/>
                </a:cubicBezTo>
                <a:cubicBezTo>
                  <a:pt x="2072" y="78826"/>
                  <a:pt x="-1863" y="89418"/>
                  <a:pt x="3459" y="96516"/>
                </a:cubicBezTo>
                <a:cubicBezTo>
                  <a:pt x="8663" y="103456"/>
                  <a:pt x="20547" y="103789"/>
                  <a:pt x="28962" y="101685"/>
                </a:cubicBezTo>
                <a:cubicBezTo>
                  <a:pt x="39979" y="98930"/>
                  <a:pt x="50419" y="90475"/>
                  <a:pt x="55498" y="80318"/>
                </a:cubicBezTo>
                <a:cubicBezTo>
                  <a:pt x="60037" y="71239"/>
                  <a:pt x="58254" y="60142"/>
                  <a:pt x="58254" y="49992"/>
                </a:cubicBezTo>
                <a:cubicBezTo>
                  <a:pt x="58254" y="38321"/>
                  <a:pt x="59683" y="25624"/>
                  <a:pt x="54464" y="15185"/>
                </a:cubicBezTo>
                <a:cubicBezTo>
                  <a:pt x="51266" y="8790"/>
                  <a:pt x="46034" y="1376"/>
                  <a:pt x="38956" y="366"/>
                </a:cubicBezTo>
                <a:cubicBezTo>
                  <a:pt x="29440" y="-991"/>
                  <a:pt x="19283" y="2657"/>
                  <a:pt x="11041" y="7603"/>
                </a:cubicBezTo>
                <a:cubicBezTo>
                  <a:pt x="8418" y="9177"/>
                  <a:pt x="4427" y="9870"/>
                  <a:pt x="3459" y="1277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8" name="Google Shape;318;p44"/>
          <p:cNvSpPr/>
          <p:nvPr/>
        </p:nvSpPr>
        <p:spPr>
          <a:xfrm>
            <a:off x="7533745" y="2370996"/>
            <a:ext cx="1478775" cy="2413825"/>
          </a:xfrm>
          <a:custGeom>
            <a:rect b="b" l="l" r="r" t="t"/>
            <a:pathLst>
              <a:path extrusionOk="0" h="96553" w="59151">
                <a:moveTo>
                  <a:pt x="6054" y="12338"/>
                </a:moveTo>
                <a:cubicBezTo>
                  <a:pt x="3890" y="33952"/>
                  <a:pt x="-5002" y="57696"/>
                  <a:pt x="3986" y="77472"/>
                </a:cubicBezTo>
                <a:cubicBezTo>
                  <a:pt x="9449" y="89492"/>
                  <a:pt x="27464" y="100514"/>
                  <a:pt x="39482" y="95047"/>
                </a:cubicBezTo>
                <a:cubicBezTo>
                  <a:pt x="53391" y="88720"/>
                  <a:pt x="56574" y="68238"/>
                  <a:pt x="57747" y="53003"/>
                </a:cubicBezTo>
                <a:cubicBezTo>
                  <a:pt x="58836" y="38859"/>
                  <a:pt x="61474" y="22645"/>
                  <a:pt x="53956" y="10615"/>
                </a:cubicBezTo>
                <a:cubicBezTo>
                  <a:pt x="50863" y="5666"/>
                  <a:pt x="45612" y="1047"/>
                  <a:pt x="39827" y="276"/>
                </a:cubicBezTo>
                <a:cubicBezTo>
                  <a:pt x="28299" y="-1261"/>
                  <a:pt x="15312" y="4114"/>
                  <a:pt x="7088" y="12338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9" name="Google Shape;319;p44"/>
          <p:cNvSpPr txBox="1"/>
          <p:nvPr/>
        </p:nvSpPr>
        <p:spPr>
          <a:xfrm>
            <a:off x="7533750" y="1688750"/>
            <a:ext cx="161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обучаем модель генерировать текст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img2text</a:t>
            </a:r>
            <a:endParaRPr/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описать что происходит на изображении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translation</a:t>
            </a:r>
            <a:endParaRPr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25" y="1848075"/>
            <a:ext cx="3069250" cy="308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925" y="2077525"/>
            <a:ext cx="4339374" cy="23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/>
          <p:nvPr/>
        </p:nvSpPr>
        <p:spPr>
          <a:xfrm>
            <a:off x="6030567" y="2075830"/>
            <a:ext cx="1467500" cy="2572425"/>
          </a:xfrm>
          <a:custGeom>
            <a:rect b="b" l="l" r="r" t="t"/>
            <a:pathLst>
              <a:path extrusionOk="0" h="102897" w="58700">
                <a:moveTo>
                  <a:pt x="2770" y="13461"/>
                </a:moveTo>
                <a:cubicBezTo>
                  <a:pt x="-1316" y="31858"/>
                  <a:pt x="-53" y="51190"/>
                  <a:pt x="1392" y="69980"/>
                </a:cubicBezTo>
                <a:cubicBezTo>
                  <a:pt x="2072" y="78826"/>
                  <a:pt x="-1863" y="89418"/>
                  <a:pt x="3459" y="96516"/>
                </a:cubicBezTo>
                <a:cubicBezTo>
                  <a:pt x="8663" y="103456"/>
                  <a:pt x="20547" y="103789"/>
                  <a:pt x="28962" y="101685"/>
                </a:cubicBezTo>
                <a:cubicBezTo>
                  <a:pt x="39979" y="98930"/>
                  <a:pt x="50419" y="90475"/>
                  <a:pt x="55498" y="80318"/>
                </a:cubicBezTo>
                <a:cubicBezTo>
                  <a:pt x="60037" y="71239"/>
                  <a:pt x="58254" y="60142"/>
                  <a:pt x="58254" y="49992"/>
                </a:cubicBezTo>
                <a:cubicBezTo>
                  <a:pt x="58254" y="38321"/>
                  <a:pt x="59683" y="25624"/>
                  <a:pt x="54464" y="15185"/>
                </a:cubicBezTo>
                <a:cubicBezTo>
                  <a:pt x="51266" y="8790"/>
                  <a:pt x="46034" y="1376"/>
                  <a:pt x="38956" y="366"/>
                </a:cubicBezTo>
                <a:cubicBezTo>
                  <a:pt x="29440" y="-991"/>
                  <a:pt x="19283" y="2657"/>
                  <a:pt x="11041" y="7603"/>
                </a:cubicBezTo>
                <a:cubicBezTo>
                  <a:pt x="8418" y="9177"/>
                  <a:pt x="4427" y="9870"/>
                  <a:pt x="3459" y="1277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Google Shape;329;p45"/>
          <p:cNvSpPr/>
          <p:nvPr/>
        </p:nvSpPr>
        <p:spPr>
          <a:xfrm>
            <a:off x="7533745" y="2370996"/>
            <a:ext cx="1478775" cy="2413825"/>
          </a:xfrm>
          <a:custGeom>
            <a:rect b="b" l="l" r="r" t="t"/>
            <a:pathLst>
              <a:path extrusionOk="0" h="96553" w="59151">
                <a:moveTo>
                  <a:pt x="6054" y="12338"/>
                </a:moveTo>
                <a:cubicBezTo>
                  <a:pt x="3890" y="33952"/>
                  <a:pt x="-5002" y="57696"/>
                  <a:pt x="3986" y="77472"/>
                </a:cubicBezTo>
                <a:cubicBezTo>
                  <a:pt x="9449" y="89492"/>
                  <a:pt x="27464" y="100514"/>
                  <a:pt x="39482" y="95047"/>
                </a:cubicBezTo>
                <a:cubicBezTo>
                  <a:pt x="53391" y="88720"/>
                  <a:pt x="56574" y="68238"/>
                  <a:pt x="57747" y="53003"/>
                </a:cubicBezTo>
                <a:cubicBezTo>
                  <a:pt x="58836" y="38859"/>
                  <a:pt x="61474" y="22645"/>
                  <a:pt x="53956" y="10615"/>
                </a:cubicBezTo>
                <a:cubicBezTo>
                  <a:pt x="50863" y="5666"/>
                  <a:pt x="45612" y="1047"/>
                  <a:pt x="39827" y="276"/>
                </a:cubicBezTo>
                <a:cubicBezTo>
                  <a:pt x="28299" y="-1261"/>
                  <a:pt x="15312" y="4114"/>
                  <a:pt x="7088" y="12338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0" name="Google Shape;330;p45"/>
          <p:cNvSpPr txBox="1"/>
          <p:nvPr/>
        </p:nvSpPr>
        <p:spPr>
          <a:xfrm>
            <a:off x="7533750" y="1688750"/>
            <a:ext cx="161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обучаем модель генерировать текст</a:t>
            </a:r>
            <a:endParaRPr/>
          </a:p>
        </p:txBody>
      </p:sp>
      <p:sp>
        <p:nvSpPr>
          <p:cNvPr id="331" name="Google Shape;331;p45"/>
          <p:cNvSpPr txBox="1"/>
          <p:nvPr/>
        </p:nvSpPr>
        <p:spPr>
          <a:xfrm>
            <a:off x="4445625" y="189550"/>
            <a:ext cx="424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Воспринимать как псевдо-описание алгоритма, в актуальных архитектурах у вас не будет RNN а будет language model на трансформерах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img+text2text</a:t>
            </a:r>
            <a:endParaRPr/>
          </a:p>
        </p:txBody>
      </p:sp>
      <p:sp>
        <p:nvSpPr>
          <p:cNvPr id="337" name="Google Shape;337;p46"/>
          <p:cNvSpPr txBox="1"/>
          <p:nvPr>
            <p:ph idx="1" type="body"/>
          </p:nvPr>
        </p:nvSpPr>
        <p:spPr>
          <a:xfrm>
            <a:off x="311700" y="1152475"/>
            <a:ext cx="85206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задавать вопросы по изображению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translation + maybe alignment</a:t>
            </a:r>
            <a:endParaRPr/>
          </a:p>
        </p:txBody>
      </p:sp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99" y="1977300"/>
            <a:ext cx="5718799" cy="14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099" y="1606813"/>
            <a:ext cx="2885374" cy="22357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380500" y="4122175"/>
            <a:ext cx="85206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Задача называется visual question answering (VQA)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https://huggingface.co/spaces/OFA-Sys/OFA-vqa</a:t>
            </a:r>
            <a:r>
              <a:rPr lang="ru"/>
              <a:t> - не SOTA но можно потыкать тут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img+text2detection</a:t>
            </a:r>
            <a:endParaRPr/>
          </a:p>
        </p:txBody>
      </p:sp>
      <p:sp>
        <p:nvSpPr>
          <p:cNvPr id="346" name="Google Shape;346;p47"/>
          <p:cNvSpPr txBox="1"/>
          <p:nvPr>
            <p:ph idx="1" type="body"/>
          </p:nvPr>
        </p:nvSpPr>
        <p:spPr>
          <a:xfrm>
            <a:off x="311700" y="1152475"/>
            <a:ext cx="85206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находить объекты, не обучали классификацию в явном виде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translation + alignment</a:t>
            </a:r>
            <a:endParaRPr/>
          </a:p>
        </p:txBody>
      </p:sp>
      <p:sp>
        <p:nvSpPr>
          <p:cNvPr id="347" name="Google Shape;347;p47"/>
          <p:cNvSpPr txBox="1"/>
          <p:nvPr>
            <p:ph idx="1" type="body"/>
          </p:nvPr>
        </p:nvSpPr>
        <p:spPr>
          <a:xfrm>
            <a:off x="-325975" y="4372050"/>
            <a:ext cx="85206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 sz="700" u="sng">
                <a:solidFill>
                  <a:schemeClr val="hlink"/>
                </a:solidFill>
                <a:hlinkClick r:id="rId3"/>
              </a:rPr>
              <a:t>https://huggingface.co/spaces/jbrinkma/segment-anything</a:t>
            </a:r>
            <a:r>
              <a:rPr lang="ru" sz="1000"/>
              <a:t> - SOTA, можно потыкать тут, но текст prompt кажется отключен</a:t>
            </a:r>
            <a:endParaRPr sz="1000"/>
          </a:p>
          <a:p>
            <a:pPr indent="-2921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ru" sz="700" u="sng">
                <a:solidFill>
                  <a:schemeClr val="hlink"/>
                </a:solidFill>
                <a:hlinkClick r:id="rId4"/>
              </a:rPr>
              <a:t>https://github.com/facebookresearch/segment-anything</a:t>
            </a:r>
            <a:endParaRPr sz="1000"/>
          </a:p>
          <a:p>
            <a:pPr indent="-2921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ru" sz="700" u="sng">
                <a:solidFill>
                  <a:schemeClr val="hlink"/>
                </a:solidFill>
                <a:hlinkClick r:id="rId5"/>
              </a:rPr>
              <a:t>https://github.com/luca-medeiros/lang-segment-anything</a:t>
            </a:r>
            <a:endParaRPr sz="1000"/>
          </a:p>
        </p:txBody>
      </p:sp>
      <p:pic>
        <p:nvPicPr>
          <p:cNvPr id="348" name="Google Shape;348;p47"/>
          <p:cNvPicPr preferRelativeResize="0"/>
          <p:nvPr/>
        </p:nvPicPr>
        <p:blipFill rotWithShape="1">
          <a:blip r:embed="rId6">
            <a:alphaModFix/>
          </a:blip>
          <a:srcRect b="13066" l="0" r="0" t="0"/>
          <a:stretch/>
        </p:blipFill>
        <p:spPr>
          <a:xfrm>
            <a:off x="1815225" y="1762800"/>
            <a:ext cx="5611399" cy="27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img and text2shared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8"/>
          <p:cNvSpPr txBox="1"/>
          <p:nvPr>
            <p:ph idx="1" type="body"/>
          </p:nvPr>
        </p:nvSpPr>
        <p:spPr>
          <a:xfrm>
            <a:off x="311700" y="1152475"/>
            <a:ext cx="85206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уметь сжимать текст и изображения в одно и тоже пространство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co-learning</a:t>
            </a:r>
            <a:endParaRPr/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750" y="1937800"/>
            <a:ext cx="4384606" cy="29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8"/>
          <p:cNvSpPr/>
          <p:nvPr/>
        </p:nvSpPr>
        <p:spPr>
          <a:xfrm>
            <a:off x="4979800" y="3093000"/>
            <a:ext cx="1800600" cy="165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8"/>
          <p:cNvPicPr preferRelativeResize="0"/>
          <p:nvPr/>
        </p:nvPicPr>
        <p:blipFill rotWithShape="1">
          <a:blip r:embed="rId4">
            <a:alphaModFix/>
          </a:blip>
          <a:srcRect b="0" l="6838" r="3185" t="0"/>
          <a:stretch/>
        </p:blipFill>
        <p:spPr>
          <a:xfrm>
            <a:off x="5146175" y="3273950"/>
            <a:ext cx="1961327" cy="14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sequence encoding за 5 минут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0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sequence encoding за 5 минут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0"/>
          <p:cNvSpPr/>
          <p:nvPr/>
        </p:nvSpPr>
        <p:spPr>
          <a:xfrm>
            <a:off x="102024" y="1243121"/>
            <a:ext cx="1379900" cy="3142000"/>
          </a:xfrm>
          <a:custGeom>
            <a:rect b="b" l="l" r="r" t="t"/>
            <a:pathLst>
              <a:path extrusionOk="0" h="125680" w="55196">
                <a:moveTo>
                  <a:pt x="7636" y="6793"/>
                </a:moveTo>
                <a:cubicBezTo>
                  <a:pt x="7636" y="13801"/>
                  <a:pt x="4756" y="20523"/>
                  <a:pt x="3845" y="27471"/>
                </a:cubicBezTo>
                <a:cubicBezTo>
                  <a:pt x="1197" y="47663"/>
                  <a:pt x="-798" y="68139"/>
                  <a:pt x="399" y="88469"/>
                </a:cubicBezTo>
                <a:cubicBezTo>
                  <a:pt x="831" y="95812"/>
                  <a:pt x="4793" y="102566"/>
                  <a:pt x="5913" y="109836"/>
                </a:cubicBezTo>
                <a:cubicBezTo>
                  <a:pt x="6685" y="114848"/>
                  <a:pt x="4823" y="122386"/>
                  <a:pt x="9359" y="124654"/>
                </a:cubicBezTo>
                <a:cubicBezTo>
                  <a:pt x="13368" y="126658"/>
                  <a:pt x="18318" y="124999"/>
                  <a:pt x="22800" y="124999"/>
                </a:cubicBezTo>
                <a:cubicBezTo>
                  <a:pt x="26937" y="124999"/>
                  <a:pt x="31404" y="126284"/>
                  <a:pt x="35206" y="124654"/>
                </a:cubicBezTo>
                <a:cubicBezTo>
                  <a:pt x="40508" y="122381"/>
                  <a:pt x="42143" y="115417"/>
                  <a:pt x="45200" y="110525"/>
                </a:cubicBezTo>
                <a:cubicBezTo>
                  <a:pt x="54370" y="95852"/>
                  <a:pt x="54850" y="76824"/>
                  <a:pt x="54850" y="59521"/>
                </a:cubicBezTo>
                <a:cubicBezTo>
                  <a:pt x="54850" y="46079"/>
                  <a:pt x="55936" y="32524"/>
                  <a:pt x="54160" y="19200"/>
                </a:cubicBezTo>
                <a:cubicBezTo>
                  <a:pt x="53576" y="14819"/>
                  <a:pt x="54745" y="9639"/>
                  <a:pt x="52093" y="6104"/>
                </a:cubicBezTo>
                <a:cubicBezTo>
                  <a:pt x="45599" y="-2551"/>
                  <a:pt x="29376" y="-803"/>
                  <a:pt x="19698" y="4036"/>
                </a:cubicBezTo>
                <a:cubicBezTo>
                  <a:pt x="16931" y="5419"/>
                  <a:pt x="12467" y="4716"/>
                  <a:pt x="11082" y="748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Google Shape;371;p50"/>
          <p:cNvSpPr txBox="1"/>
          <p:nvPr/>
        </p:nvSpPr>
        <p:spPr>
          <a:xfrm>
            <a:off x="1102800" y="4171800"/>
            <a:ext cx="265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то что мы делали в предыдущих задачах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sequence encoding за 5 минут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1"/>
          <p:cNvSpPr/>
          <p:nvPr/>
        </p:nvSpPr>
        <p:spPr>
          <a:xfrm>
            <a:off x="102024" y="1243121"/>
            <a:ext cx="1379900" cy="3142000"/>
          </a:xfrm>
          <a:custGeom>
            <a:rect b="b" l="l" r="r" t="t"/>
            <a:pathLst>
              <a:path extrusionOk="0" h="125680" w="55196">
                <a:moveTo>
                  <a:pt x="7636" y="6793"/>
                </a:moveTo>
                <a:cubicBezTo>
                  <a:pt x="7636" y="13801"/>
                  <a:pt x="4756" y="20523"/>
                  <a:pt x="3845" y="27471"/>
                </a:cubicBezTo>
                <a:cubicBezTo>
                  <a:pt x="1197" y="47663"/>
                  <a:pt x="-798" y="68139"/>
                  <a:pt x="399" y="88469"/>
                </a:cubicBezTo>
                <a:cubicBezTo>
                  <a:pt x="831" y="95812"/>
                  <a:pt x="4793" y="102566"/>
                  <a:pt x="5913" y="109836"/>
                </a:cubicBezTo>
                <a:cubicBezTo>
                  <a:pt x="6685" y="114848"/>
                  <a:pt x="4823" y="122386"/>
                  <a:pt x="9359" y="124654"/>
                </a:cubicBezTo>
                <a:cubicBezTo>
                  <a:pt x="13368" y="126658"/>
                  <a:pt x="18318" y="124999"/>
                  <a:pt x="22800" y="124999"/>
                </a:cubicBezTo>
                <a:cubicBezTo>
                  <a:pt x="26937" y="124999"/>
                  <a:pt x="31404" y="126284"/>
                  <a:pt x="35206" y="124654"/>
                </a:cubicBezTo>
                <a:cubicBezTo>
                  <a:pt x="40508" y="122381"/>
                  <a:pt x="42143" y="115417"/>
                  <a:pt x="45200" y="110525"/>
                </a:cubicBezTo>
                <a:cubicBezTo>
                  <a:pt x="54370" y="95852"/>
                  <a:pt x="54850" y="76824"/>
                  <a:pt x="54850" y="59521"/>
                </a:cubicBezTo>
                <a:cubicBezTo>
                  <a:pt x="54850" y="46079"/>
                  <a:pt x="55936" y="32524"/>
                  <a:pt x="54160" y="19200"/>
                </a:cubicBezTo>
                <a:cubicBezTo>
                  <a:pt x="53576" y="14819"/>
                  <a:pt x="54745" y="9639"/>
                  <a:pt x="52093" y="6104"/>
                </a:cubicBezTo>
                <a:cubicBezTo>
                  <a:pt x="45599" y="-2551"/>
                  <a:pt x="29376" y="-803"/>
                  <a:pt x="19698" y="4036"/>
                </a:cubicBezTo>
                <a:cubicBezTo>
                  <a:pt x="16931" y="5419"/>
                  <a:pt x="12467" y="4716"/>
                  <a:pt x="11082" y="748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Google Shape;379;p51"/>
          <p:cNvSpPr/>
          <p:nvPr/>
        </p:nvSpPr>
        <p:spPr>
          <a:xfrm>
            <a:off x="1530064" y="1165919"/>
            <a:ext cx="1649825" cy="3392050"/>
          </a:xfrm>
          <a:custGeom>
            <a:rect b="b" l="l" r="r" t="t"/>
            <a:pathLst>
              <a:path extrusionOk="0" h="135682" w="65993">
                <a:moveTo>
                  <a:pt x="4620" y="13327"/>
                </a:moveTo>
                <a:cubicBezTo>
                  <a:pt x="4620" y="50905"/>
                  <a:pt x="-7543" y="91681"/>
                  <a:pt x="7722" y="126019"/>
                </a:cubicBezTo>
                <a:cubicBezTo>
                  <a:pt x="12419" y="136586"/>
                  <a:pt x="30376" y="137121"/>
                  <a:pt x="41495" y="133946"/>
                </a:cubicBezTo>
                <a:cubicBezTo>
                  <a:pt x="71460" y="125390"/>
                  <a:pt x="68141" y="73063"/>
                  <a:pt x="61483" y="42620"/>
                </a:cubicBezTo>
                <a:cubicBezTo>
                  <a:pt x="59582" y="33927"/>
                  <a:pt x="58471" y="25062"/>
                  <a:pt x="56313" y="16429"/>
                </a:cubicBezTo>
                <a:cubicBezTo>
                  <a:pt x="55373" y="12669"/>
                  <a:pt x="56226" y="8157"/>
                  <a:pt x="53901" y="5056"/>
                </a:cubicBezTo>
                <a:cubicBezTo>
                  <a:pt x="50993" y="1177"/>
                  <a:pt x="44590" y="2145"/>
                  <a:pt x="39772" y="1610"/>
                </a:cubicBezTo>
                <a:cubicBezTo>
                  <a:pt x="32921" y="849"/>
                  <a:pt x="25260" y="-1470"/>
                  <a:pt x="19094" y="1610"/>
                </a:cubicBezTo>
                <a:cubicBezTo>
                  <a:pt x="13709" y="4300"/>
                  <a:pt x="11037" y="10977"/>
                  <a:pt x="5654" y="13672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Google Shape;380;p51"/>
          <p:cNvSpPr txBox="1"/>
          <p:nvPr/>
        </p:nvSpPr>
        <p:spPr>
          <a:xfrm>
            <a:off x="2877600" y="4324200"/>
            <a:ext cx="496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то что мы научились делать чтобы генерировать последовательности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модальности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311700" y="1087150"/>
            <a:ext cx="70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Формально для изображений - разные источники = разные модальности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800" y="1487350"/>
            <a:ext cx="2486150" cy="14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475" y="1642550"/>
            <a:ext cx="2149119" cy="33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338" y="3127005"/>
            <a:ext cx="4641024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sequence encoding за 5 минут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0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/>
          <p:nvPr/>
        </p:nvSpPr>
        <p:spPr>
          <a:xfrm>
            <a:off x="102024" y="1243121"/>
            <a:ext cx="1379900" cy="3142000"/>
          </a:xfrm>
          <a:custGeom>
            <a:rect b="b" l="l" r="r" t="t"/>
            <a:pathLst>
              <a:path extrusionOk="0" h="125680" w="55196">
                <a:moveTo>
                  <a:pt x="7636" y="6793"/>
                </a:moveTo>
                <a:cubicBezTo>
                  <a:pt x="7636" y="13801"/>
                  <a:pt x="4756" y="20523"/>
                  <a:pt x="3845" y="27471"/>
                </a:cubicBezTo>
                <a:cubicBezTo>
                  <a:pt x="1197" y="47663"/>
                  <a:pt x="-798" y="68139"/>
                  <a:pt x="399" y="88469"/>
                </a:cubicBezTo>
                <a:cubicBezTo>
                  <a:pt x="831" y="95812"/>
                  <a:pt x="4793" y="102566"/>
                  <a:pt x="5913" y="109836"/>
                </a:cubicBezTo>
                <a:cubicBezTo>
                  <a:pt x="6685" y="114848"/>
                  <a:pt x="4823" y="122386"/>
                  <a:pt x="9359" y="124654"/>
                </a:cubicBezTo>
                <a:cubicBezTo>
                  <a:pt x="13368" y="126658"/>
                  <a:pt x="18318" y="124999"/>
                  <a:pt x="22800" y="124999"/>
                </a:cubicBezTo>
                <a:cubicBezTo>
                  <a:pt x="26937" y="124999"/>
                  <a:pt x="31404" y="126284"/>
                  <a:pt x="35206" y="124654"/>
                </a:cubicBezTo>
                <a:cubicBezTo>
                  <a:pt x="40508" y="122381"/>
                  <a:pt x="42143" y="115417"/>
                  <a:pt x="45200" y="110525"/>
                </a:cubicBezTo>
                <a:cubicBezTo>
                  <a:pt x="54370" y="95852"/>
                  <a:pt x="54850" y="76824"/>
                  <a:pt x="54850" y="59521"/>
                </a:cubicBezTo>
                <a:cubicBezTo>
                  <a:pt x="54850" y="46079"/>
                  <a:pt x="55936" y="32524"/>
                  <a:pt x="54160" y="19200"/>
                </a:cubicBezTo>
                <a:cubicBezTo>
                  <a:pt x="53576" y="14819"/>
                  <a:pt x="54745" y="9639"/>
                  <a:pt x="52093" y="6104"/>
                </a:cubicBezTo>
                <a:cubicBezTo>
                  <a:pt x="45599" y="-2551"/>
                  <a:pt x="29376" y="-803"/>
                  <a:pt x="19698" y="4036"/>
                </a:cubicBezTo>
                <a:cubicBezTo>
                  <a:pt x="16931" y="5419"/>
                  <a:pt x="12467" y="4716"/>
                  <a:pt x="11082" y="748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" name="Google Shape;388;p52"/>
          <p:cNvSpPr/>
          <p:nvPr/>
        </p:nvSpPr>
        <p:spPr>
          <a:xfrm>
            <a:off x="1530064" y="1165919"/>
            <a:ext cx="1649825" cy="3392050"/>
          </a:xfrm>
          <a:custGeom>
            <a:rect b="b" l="l" r="r" t="t"/>
            <a:pathLst>
              <a:path extrusionOk="0" h="135682" w="65993">
                <a:moveTo>
                  <a:pt x="4620" y="13327"/>
                </a:moveTo>
                <a:cubicBezTo>
                  <a:pt x="4620" y="50905"/>
                  <a:pt x="-7543" y="91681"/>
                  <a:pt x="7722" y="126019"/>
                </a:cubicBezTo>
                <a:cubicBezTo>
                  <a:pt x="12419" y="136586"/>
                  <a:pt x="30376" y="137121"/>
                  <a:pt x="41495" y="133946"/>
                </a:cubicBezTo>
                <a:cubicBezTo>
                  <a:pt x="71460" y="125390"/>
                  <a:pt x="68141" y="73063"/>
                  <a:pt x="61483" y="42620"/>
                </a:cubicBezTo>
                <a:cubicBezTo>
                  <a:pt x="59582" y="33927"/>
                  <a:pt x="58471" y="25062"/>
                  <a:pt x="56313" y="16429"/>
                </a:cubicBezTo>
                <a:cubicBezTo>
                  <a:pt x="55373" y="12669"/>
                  <a:pt x="56226" y="8157"/>
                  <a:pt x="53901" y="5056"/>
                </a:cubicBezTo>
                <a:cubicBezTo>
                  <a:pt x="50993" y="1177"/>
                  <a:pt x="44590" y="2145"/>
                  <a:pt x="39772" y="1610"/>
                </a:cubicBezTo>
                <a:cubicBezTo>
                  <a:pt x="32921" y="849"/>
                  <a:pt x="25260" y="-1470"/>
                  <a:pt x="19094" y="1610"/>
                </a:cubicBezTo>
                <a:cubicBezTo>
                  <a:pt x="13709" y="4300"/>
                  <a:pt x="11037" y="10977"/>
                  <a:pt x="5654" y="13672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9" name="Google Shape;389;p52"/>
          <p:cNvSpPr txBox="1"/>
          <p:nvPr/>
        </p:nvSpPr>
        <p:spPr>
          <a:xfrm>
            <a:off x="3058525" y="4317850"/>
            <a:ext cx="543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то что нам надо теперь, cжать последовательность в компактное представление фиксированной размерности</a:t>
            </a:r>
            <a:endParaRPr/>
          </a:p>
        </p:txBody>
      </p:sp>
      <p:sp>
        <p:nvSpPr>
          <p:cNvPr id="390" name="Google Shape;390;p52"/>
          <p:cNvSpPr/>
          <p:nvPr/>
        </p:nvSpPr>
        <p:spPr>
          <a:xfrm>
            <a:off x="3108840" y="1061183"/>
            <a:ext cx="1793525" cy="3213225"/>
          </a:xfrm>
          <a:custGeom>
            <a:rect b="b" l="l" r="r" t="t"/>
            <a:pathLst>
              <a:path extrusionOk="0" h="128529" w="71741">
                <a:moveTo>
                  <a:pt x="7292" y="14760"/>
                </a:moveTo>
                <a:cubicBezTo>
                  <a:pt x="7292" y="43277"/>
                  <a:pt x="-6091" y="73372"/>
                  <a:pt x="3501" y="100227"/>
                </a:cubicBezTo>
                <a:cubicBezTo>
                  <a:pt x="5768" y="106574"/>
                  <a:pt x="9757" y="112195"/>
                  <a:pt x="13495" y="117803"/>
                </a:cubicBezTo>
                <a:cubicBezTo>
                  <a:pt x="15625" y="120997"/>
                  <a:pt x="17203" y="125250"/>
                  <a:pt x="20732" y="126763"/>
                </a:cubicBezTo>
                <a:cubicBezTo>
                  <a:pt x="30124" y="130789"/>
                  <a:pt x="41917" y="126849"/>
                  <a:pt x="51059" y="122283"/>
                </a:cubicBezTo>
                <a:cubicBezTo>
                  <a:pt x="71014" y="112315"/>
                  <a:pt x="70218" y="80803"/>
                  <a:pt x="71392" y="58528"/>
                </a:cubicBezTo>
                <a:cubicBezTo>
                  <a:pt x="71930" y="48312"/>
                  <a:pt x="71712" y="37996"/>
                  <a:pt x="70358" y="27856"/>
                </a:cubicBezTo>
                <a:cubicBezTo>
                  <a:pt x="69866" y="24168"/>
                  <a:pt x="70960" y="19733"/>
                  <a:pt x="68635" y="16828"/>
                </a:cubicBezTo>
                <a:cubicBezTo>
                  <a:pt x="64664" y="11867"/>
                  <a:pt x="61515" y="5881"/>
                  <a:pt x="56229" y="2354"/>
                </a:cubicBezTo>
                <a:cubicBezTo>
                  <a:pt x="51416" y="-857"/>
                  <a:pt x="44782" y="286"/>
                  <a:pt x="38997" y="286"/>
                </a:cubicBezTo>
                <a:cubicBezTo>
                  <a:pt x="26341" y="286"/>
                  <a:pt x="9850" y="4131"/>
                  <a:pt x="4190" y="1545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sequence encoding за 5 минут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3"/>
          <p:cNvPicPr preferRelativeResize="0"/>
          <p:nvPr/>
        </p:nvPicPr>
        <p:blipFill rotWithShape="1">
          <a:blip r:embed="rId3">
            <a:alphaModFix/>
          </a:blip>
          <a:srcRect b="0" l="33813" r="47521" t="0"/>
          <a:stretch/>
        </p:blipFill>
        <p:spPr>
          <a:xfrm>
            <a:off x="668501" y="1161500"/>
            <a:ext cx="1649824" cy="30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500" y="1876625"/>
            <a:ext cx="5617000" cy="18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 txBox="1"/>
          <p:nvPr/>
        </p:nvSpPr>
        <p:spPr>
          <a:xfrm>
            <a:off x="3118825" y="3672100"/>
            <a:ext cx="587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 - модель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принимает на вход состояние z_i-1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возвращает внутреннее состояние z_i и предсказание </a:t>
            </a:r>
            <a:r>
              <a:rPr lang="ru"/>
              <a:t>h_i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z_0 = обучается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 - одна и та же на каждом шаге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нам нужен только h_t - самое последнее предсказание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sequence encoding за 5 минут</a:t>
            </a:r>
            <a:endParaRPr/>
          </a:p>
        </p:txBody>
      </p:sp>
      <p:sp>
        <p:nvSpPr>
          <p:cNvPr id="404" name="Google Shape;404;p54"/>
          <p:cNvSpPr txBox="1"/>
          <p:nvPr/>
        </p:nvSpPr>
        <p:spPr>
          <a:xfrm>
            <a:off x="2843125" y="1282150"/>
            <a:ext cx="587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Предсказываем какое то encoded cостояние (например 512 float чисел)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while есть x_i на входе делаем предсказание, когда закончились - возвращаем последнее h</a:t>
            </a:r>
            <a:endParaRPr/>
          </a:p>
        </p:txBody>
      </p:sp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675" y="3092975"/>
            <a:ext cx="5617000" cy="18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4"/>
          <p:cNvPicPr preferRelativeResize="0"/>
          <p:nvPr/>
        </p:nvPicPr>
        <p:blipFill rotWithShape="1">
          <a:blip r:embed="rId4">
            <a:alphaModFix/>
          </a:blip>
          <a:srcRect b="0" l="33813" r="47521" t="0"/>
          <a:stretch/>
        </p:blipFill>
        <p:spPr>
          <a:xfrm>
            <a:off x="668501" y="1161500"/>
            <a:ext cx="1649824" cy="30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sequence encoding за 5 минут</a:t>
            </a:r>
            <a:endParaRPr/>
          </a:p>
        </p:txBody>
      </p:sp>
      <p:sp>
        <p:nvSpPr>
          <p:cNvPr id="412" name="Google Shape;412;p55"/>
          <p:cNvSpPr txBox="1"/>
          <p:nvPr/>
        </p:nvSpPr>
        <p:spPr>
          <a:xfrm>
            <a:off x="2843125" y="1282150"/>
            <a:ext cx="587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Предсказываем какое то encoded cостояние (например 512 float чисел)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while есть x_i на входе делаем предсказание, когда закончились - возвращаем последнее h</a:t>
            </a:r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675" y="3092975"/>
            <a:ext cx="5617000" cy="18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5"/>
          <p:cNvPicPr preferRelativeResize="0"/>
          <p:nvPr/>
        </p:nvPicPr>
        <p:blipFill rotWithShape="1">
          <a:blip r:embed="rId4">
            <a:alphaModFix/>
          </a:blip>
          <a:srcRect b="0" l="33813" r="47521" t="0"/>
          <a:stretch/>
        </p:blipFill>
        <p:spPr>
          <a:xfrm>
            <a:off x="668501" y="1161500"/>
            <a:ext cx="1649824" cy="30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5"/>
          <p:cNvSpPr txBox="1"/>
          <p:nvPr/>
        </p:nvSpPr>
        <p:spPr>
          <a:xfrm>
            <a:off x="5117650" y="189550"/>
            <a:ext cx="357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Воспринимать как псевдо-описание алгоритма, в актуальных архитектурах у вас не будет RNN а будет language model на трансформерах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img and text2shared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6"/>
          <p:cNvSpPr txBox="1"/>
          <p:nvPr>
            <p:ph idx="1" type="body"/>
          </p:nvPr>
        </p:nvSpPr>
        <p:spPr>
          <a:xfrm>
            <a:off x="311700" y="1152475"/>
            <a:ext cx="85206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уметь сжимать текст и изображения в одно и тоже пространство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co-learning</a:t>
            </a:r>
            <a:endParaRPr/>
          </a:p>
        </p:txBody>
      </p:sp>
      <p:pic>
        <p:nvPicPr>
          <p:cNvPr id="422" name="Google Shape;4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750" y="1937800"/>
            <a:ext cx="4384606" cy="29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6"/>
          <p:cNvSpPr/>
          <p:nvPr/>
        </p:nvSpPr>
        <p:spPr>
          <a:xfrm>
            <a:off x="4979800" y="3093000"/>
            <a:ext cx="1800600" cy="165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56"/>
          <p:cNvPicPr preferRelativeResize="0"/>
          <p:nvPr/>
        </p:nvPicPr>
        <p:blipFill rotWithShape="1">
          <a:blip r:embed="rId4">
            <a:alphaModFix/>
          </a:blip>
          <a:srcRect b="0" l="6838" r="3185" t="0"/>
          <a:stretch/>
        </p:blipFill>
        <p:spPr>
          <a:xfrm>
            <a:off x="5146175" y="3273950"/>
            <a:ext cx="1961327" cy="14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img and text2shared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7"/>
          <p:cNvSpPr txBox="1"/>
          <p:nvPr>
            <p:ph idx="1" type="body"/>
          </p:nvPr>
        </p:nvSpPr>
        <p:spPr>
          <a:xfrm>
            <a:off x="311700" y="1152475"/>
            <a:ext cx="85206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уметь сжимать текст и изображения в одно и тоже пространство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co-learning</a:t>
            </a:r>
            <a:endParaRPr/>
          </a:p>
        </p:txBody>
      </p:sp>
      <p:sp>
        <p:nvSpPr>
          <p:cNvPr id="431" name="Google Shape;431;p57"/>
          <p:cNvSpPr/>
          <p:nvPr/>
        </p:nvSpPr>
        <p:spPr>
          <a:xfrm>
            <a:off x="4979800" y="3093000"/>
            <a:ext cx="1800600" cy="165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163" y="1868875"/>
            <a:ext cx="5157675" cy="29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img and text</a:t>
            </a:r>
            <a:r>
              <a:rPr lang="ru"/>
              <a:t>2</a:t>
            </a:r>
            <a:r>
              <a:rPr lang="ru"/>
              <a:t>shared space</a:t>
            </a:r>
            <a:endParaRPr/>
          </a:p>
        </p:txBody>
      </p:sp>
      <p:sp>
        <p:nvSpPr>
          <p:cNvPr id="438" name="Google Shape;438;p58"/>
          <p:cNvSpPr txBox="1"/>
          <p:nvPr>
            <p:ph idx="1" type="body"/>
          </p:nvPr>
        </p:nvSpPr>
        <p:spPr>
          <a:xfrm>
            <a:off x="311700" y="1152475"/>
            <a:ext cx="85206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уметь сжимать текст и изображения в одно и тоже пространство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co-learning</a:t>
            </a:r>
            <a:endParaRPr/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25" y="1937800"/>
            <a:ext cx="4384606" cy="29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8"/>
          <p:cNvSpPr txBox="1"/>
          <p:nvPr/>
        </p:nvSpPr>
        <p:spPr>
          <a:xfrm>
            <a:off x="5152125" y="2472675"/>
            <a:ext cx="4006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sota - CLIP, </a:t>
            </a:r>
            <a:r>
              <a:rPr lang="ru" sz="1100" u="sng">
                <a:solidFill>
                  <a:schemeClr val="hlink"/>
                </a:solidFill>
                <a:hlinkClick r:id="rId4"/>
              </a:rPr>
              <a:t>https://openai.com/research/clip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можно делать image search - </a:t>
            </a:r>
            <a:r>
              <a:rPr lang="ru" sz="1100" u="sng">
                <a:solidFill>
                  <a:schemeClr val="hlink"/>
                </a:solidFill>
                <a:hlinkClick r:id="rId5"/>
              </a:rPr>
              <a:t>https://rom1504.github.io/clip-retrieval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можно использовать для few shot задач - knn или линейная модель поверх ембединга хорошо работает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можно использовать как универсальный pre trained condition для задач где надо склеить текст и изображения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text2img</a:t>
            </a:r>
            <a:endParaRPr/>
          </a:p>
        </p:txBody>
      </p:sp>
      <p:sp>
        <p:nvSpPr>
          <p:cNvPr id="446" name="Google Shape;446;p59"/>
          <p:cNvSpPr txBox="1"/>
          <p:nvPr>
            <p:ph idx="1" type="body"/>
          </p:nvPr>
        </p:nvSpPr>
        <p:spPr>
          <a:xfrm>
            <a:off x="311700" y="1152475"/>
            <a:ext cx="3720300" cy="26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finally - хотим по тексту генерить изображения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translation + co-learning</a:t>
            </a:r>
            <a:endParaRPr/>
          </a:p>
        </p:txBody>
      </p:sp>
      <p:pic>
        <p:nvPicPr>
          <p:cNvPr id="447" name="Google Shape;4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675" y="588475"/>
            <a:ext cx="4382925" cy="39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text2img</a:t>
            </a:r>
            <a:endParaRPr/>
          </a:p>
        </p:txBody>
      </p:sp>
      <p:sp>
        <p:nvSpPr>
          <p:cNvPr id="453" name="Google Shape;453;p60"/>
          <p:cNvSpPr txBox="1"/>
          <p:nvPr>
            <p:ph idx="1" type="body"/>
          </p:nvPr>
        </p:nvSpPr>
        <p:spPr>
          <a:xfrm>
            <a:off x="311700" y="1152475"/>
            <a:ext cx="37203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finally - хотим по тексту генерить изображения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representation + translation + co-learning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нам нужно?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world knowledge model для текста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ru"/>
              <a:t>CLIP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датасет пар image + text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https://laion.ai/blog/laion-5b/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генеративная модель</a:t>
            </a:r>
            <a:endParaRPr/>
          </a:p>
        </p:txBody>
      </p:sp>
      <p:pic>
        <p:nvPicPr>
          <p:cNvPr id="454" name="Google Shape;4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675" y="588475"/>
            <a:ext cx="4382925" cy="39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text2img</a:t>
            </a:r>
            <a:endParaRPr/>
          </a:p>
        </p:txBody>
      </p:sp>
      <p:pic>
        <p:nvPicPr>
          <p:cNvPr id="460" name="Google Shape;4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50" y="1376875"/>
            <a:ext cx="7773926" cy="23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1"/>
          <p:cNvSpPr txBox="1"/>
          <p:nvPr/>
        </p:nvSpPr>
        <p:spPr>
          <a:xfrm>
            <a:off x="1697275" y="3609925"/>
            <a:ext cx="49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CLIP</a:t>
            </a:r>
            <a:endParaRPr/>
          </a:p>
        </p:txBody>
      </p:sp>
      <p:sp>
        <p:nvSpPr>
          <p:cNvPr id="462" name="Google Shape;462;p61"/>
          <p:cNvSpPr txBox="1"/>
          <p:nvPr/>
        </p:nvSpPr>
        <p:spPr>
          <a:xfrm>
            <a:off x="4796175" y="3394525"/>
            <a:ext cx="120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Generative Model</a:t>
            </a:r>
            <a:endParaRPr/>
          </a:p>
        </p:txBody>
      </p:sp>
      <p:sp>
        <p:nvSpPr>
          <p:cNvPr id="463" name="Google Shape;463;p61"/>
          <p:cNvSpPr txBox="1"/>
          <p:nvPr/>
        </p:nvSpPr>
        <p:spPr>
          <a:xfrm>
            <a:off x="258475" y="4225525"/>
            <a:ext cx="659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https://www.assemblyai.com/blog/how-dall-e-2-actually-works/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https://jalammar.github.io/illustrated-stable-diffusion/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 sz="1100" u="sng">
                <a:solidFill>
                  <a:schemeClr val="hlink"/>
                </a:solidFill>
                <a:hlinkClick r:id="rId6"/>
              </a:rPr>
              <a:t>https://huggingface.co/spaces/stabilityai/stable-diffusion-1</a:t>
            </a:r>
            <a:r>
              <a:rPr lang="ru">
                <a:solidFill>
                  <a:schemeClr val="dk1"/>
                </a:solidFill>
              </a:rPr>
              <a:t> - потыкать можно тут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модальности</a:t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311700" y="1087150"/>
            <a:ext cx="70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Классическое применение - в self driving :)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800" y="1487350"/>
            <a:ext cx="2486150" cy="14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475" y="1642550"/>
            <a:ext cx="2149119" cy="33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338" y="3127005"/>
            <a:ext cx="4641024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bonus section - img+text2img</a:t>
            </a:r>
            <a:endParaRPr/>
          </a:p>
        </p:txBody>
      </p:sp>
      <p:pic>
        <p:nvPicPr>
          <p:cNvPr id="469" name="Google Shape;4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74" y="1964475"/>
            <a:ext cx="6520550" cy="139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074" y="3473541"/>
            <a:ext cx="6520551" cy="140875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2"/>
          <p:cNvSpPr txBox="1"/>
          <p:nvPr>
            <p:ph idx="1" type="body"/>
          </p:nvPr>
        </p:nvSpPr>
        <p:spPr>
          <a:xfrm>
            <a:off x="311700" y="1152475"/>
            <a:ext cx="85206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текста не достаточно, хотим еще и дополнительный картиночный сondition засунуть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bonus section - img+text2img</a:t>
            </a:r>
            <a:endParaRPr/>
          </a:p>
        </p:txBody>
      </p:sp>
      <p:pic>
        <p:nvPicPr>
          <p:cNvPr id="477" name="Google Shape;4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75" y="1127850"/>
            <a:ext cx="4553525" cy="25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800" y="1170125"/>
            <a:ext cx="3874800" cy="194095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3"/>
          <p:cNvSpPr txBox="1"/>
          <p:nvPr/>
        </p:nvSpPr>
        <p:spPr>
          <a:xfrm>
            <a:off x="552600" y="3747775"/>
            <a:ext cx="827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смотрели как делать img2img ранее, тут надо совместить его с готовой генеративной моделью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этого надо разобраться как внутри работает сonditioning, но это уже другая история 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этом примере - модель дообучается с большой text2image модели а не с нуля</a:t>
            </a:r>
            <a:endParaRPr/>
          </a:p>
        </p:txBody>
      </p:sp>
      <p:sp>
        <p:nvSpPr>
          <p:cNvPr id="480" name="Google Shape;480;p63"/>
          <p:cNvSpPr txBox="1"/>
          <p:nvPr/>
        </p:nvSpPr>
        <p:spPr>
          <a:xfrm>
            <a:off x="212400" y="4794475"/>
            <a:ext cx="877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" u="sng">
                <a:solidFill>
                  <a:schemeClr val="hlink"/>
                </a:solidFill>
                <a:hlinkClick r:id="rId5"/>
              </a:rPr>
              <a:t>https://github.com/lllyasviel/ControlNet-v1-1-nightly</a:t>
            </a:r>
            <a:r>
              <a:rPr lang="ru" sz="1000"/>
              <a:t> - оригинальный репо, </a:t>
            </a:r>
            <a:r>
              <a:rPr lang="ru" sz="700" u="sng">
                <a:solidFill>
                  <a:schemeClr val="hlink"/>
                </a:solidFill>
                <a:hlinkClick r:id="rId6"/>
              </a:rPr>
              <a:t>https://huggingface.co/blog/controlnet</a:t>
            </a:r>
            <a:r>
              <a:rPr lang="ru" sz="1000"/>
              <a:t> - как проще можно запускать с сolab примерами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Саммари</a:t>
            </a:r>
            <a:endParaRPr/>
          </a:p>
        </p:txBody>
      </p:sp>
      <p:sp>
        <p:nvSpPr>
          <p:cNvPr id="486" name="Google Shape;48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multimodal - текущий hot topic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как склеить 3d, видео, картинки, звук и текстовые модели вместе? как упрощать интерфейсы (например через gpt генерить команды, выполнять их на картиночной модели)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CLIP - одна из главных моделей последних лет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Большие world knowledge модели важны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все сходится к тому что большинство задач обработки текстов и изображений можно решать через одну общую модель через дообучение или напрямую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Продуктовые задачи на традиционном cv, nlp и ml </a:t>
            </a:r>
            <a:r>
              <a:rPr lang="ru" sz="800"/>
              <a:t>(тут традиционным я уже называю не древнее ручное создание фич, а без использования world knowledge моделей) </a:t>
            </a:r>
            <a:r>
              <a:rPr lang="ru"/>
              <a:t>потому что это может быть дешевле, быстрее и качественнее - оверфит на домен полезен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модальности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1087150"/>
            <a:ext cx="70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Классическое применение - в self driving :)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800" y="1487350"/>
            <a:ext cx="2486150" cy="14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475" y="1642550"/>
            <a:ext cx="2149119" cy="33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338" y="3127005"/>
            <a:ext cx="4641024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921405" y="1100506"/>
            <a:ext cx="7592775" cy="4048100"/>
          </a:xfrm>
          <a:custGeom>
            <a:rect b="b" l="l" r="r" t="t"/>
            <a:pathLst>
              <a:path extrusionOk="0" h="161924" w="303711">
                <a:moveTo>
                  <a:pt x="205927" y="147317"/>
                </a:moveTo>
                <a:cubicBezTo>
                  <a:pt x="205927" y="151836"/>
                  <a:pt x="208075" y="157618"/>
                  <a:pt x="212270" y="159297"/>
                </a:cubicBezTo>
                <a:cubicBezTo>
                  <a:pt x="222857" y="163533"/>
                  <a:pt x="235161" y="159096"/>
                  <a:pt x="246449" y="160707"/>
                </a:cubicBezTo>
                <a:cubicBezTo>
                  <a:pt x="255752" y="162035"/>
                  <a:pt x="265336" y="162391"/>
                  <a:pt x="274639" y="161059"/>
                </a:cubicBezTo>
                <a:cubicBezTo>
                  <a:pt x="280453" y="160227"/>
                  <a:pt x="288030" y="160825"/>
                  <a:pt x="291553" y="156126"/>
                </a:cubicBezTo>
                <a:cubicBezTo>
                  <a:pt x="292202" y="155260"/>
                  <a:pt x="290585" y="154005"/>
                  <a:pt x="290848" y="152955"/>
                </a:cubicBezTo>
                <a:cubicBezTo>
                  <a:pt x="291798" y="149162"/>
                  <a:pt x="295818" y="146749"/>
                  <a:pt x="297191" y="143088"/>
                </a:cubicBezTo>
                <a:cubicBezTo>
                  <a:pt x="301098" y="132671"/>
                  <a:pt x="302840" y="121422"/>
                  <a:pt x="303533" y="110318"/>
                </a:cubicBezTo>
                <a:cubicBezTo>
                  <a:pt x="304895" y="88498"/>
                  <a:pt x="295836" y="67273"/>
                  <a:pt x="291553" y="45834"/>
                </a:cubicBezTo>
                <a:cubicBezTo>
                  <a:pt x="289633" y="36224"/>
                  <a:pt x="288144" y="26391"/>
                  <a:pt x="284505" y="17292"/>
                </a:cubicBezTo>
                <a:cubicBezTo>
                  <a:pt x="282886" y="13244"/>
                  <a:pt x="282100" y="8146"/>
                  <a:pt x="278515" y="5664"/>
                </a:cubicBezTo>
                <a:cubicBezTo>
                  <a:pt x="261613" y="-6039"/>
                  <a:pt x="237181" y="3672"/>
                  <a:pt x="216850" y="6721"/>
                </a:cubicBezTo>
                <a:cubicBezTo>
                  <a:pt x="204561" y="8564"/>
                  <a:pt x="192251" y="10476"/>
                  <a:pt x="179852" y="11302"/>
                </a:cubicBezTo>
                <a:cubicBezTo>
                  <a:pt x="172607" y="11785"/>
                  <a:pt x="164582" y="11088"/>
                  <a:pt x="158357" y="14826"/>
                </a:cubicBezTo>
                <a:cubicBezTo>
                  <a:pt x="156860" y="15725"/>
                  <a:pt x="156102" y="17700"/>
                  <a:pt x="154481" y="18349"/>
                </a:cubicBezTo>
                <a:cubicBezTo>
                  <a:pt x="142020" y="23336"/>
                  <a:pt x="128045" y="13390"/>
                  <a:pt x="114663" y="12359"/>
                </a:cubicBezTo>
                <a:cubicBezTo>
                  <a:pt x="100460" y="11265"/>
                  <a:pt x="86727" y="18133"/>
                  <a:pt x="73083" y="22226"/>
                </a:cubicBezTo>
                <a:cubicBezTo>
                  <a:pt x="64753" y="24724"/>
                  <a:pt x="55023" y="24409"/>
                  <a:pt x="48065" y="29625"/>
                </a:cubicBezTo>
                <a:cubicBezTo>
                  <a:pt x="40397" y="35373"/>
                  <a:pt x="46715" y="49245"/>
                  <a:pt x="42427" y="57815"/>
                </a:cubicBezTo>
                <a:cubicBezTo>
                  <a:pt x="41039" y="60588"/>
                  <a:pt x="36888" y="60972"/>
                  <a:pt x="35027" y="63453"/>
                </a:cubicBezTo>
                <a:cubicBezTo>
                  <a:pt x="31591" y="68034"/>
                  <a:pt x="31064" y="74376"/>
                  <a:pt x="27628" y="78957"/>
                </a:cubicBezTo>
                <a:cubicBezTo>
                  <a:pt x="15398" y="95260"/>
                  <a:pt x="3023" y="113398"/>
                  <a:pt x="143" y="133574"/>
                </a:cubicBezTo>
                <a:cubicBezTo>
                  <a:pt x="-999" y="141576"/>
                  <a:pt x="13410" y="142818"/>
                  <a:pt x="19876" y="147669"/>
                </a:cubicBezTo>
                <a:cubicBezTo>
                  <a:pt x="30969" y="155991"/>
                  <a:pt x="46882" y="155421"/>
                  <a:pt x="60750" y="155421"/>
                </a:cubicBezTo>
                <a:cubicBezTo>
                  <a:pt x="70745" y="155421"/>
                  <a:pt x="81762" y="158482"/>
                  <a:pt x="90702" y="154012"/>
                </a:cubicBezTo>
                <a:cubicBezTo>
                  <a:pt x="98599" y="150064"/>
                  <a:pt x="103806" y="140539"/>
                  <a:pt x="105149" y="131813"/>
                </a:cubicBezTo>
                <a:cubicBezTo>
                  <a:pt x="107156" y="118769"/>
                  <a:pt x="103122" y="104478"/>
                  <a:pt x="108320" y="92347"/>
                </a:cubicBezTo>
                <a:cubicBezTo>
                  <a:pt x="110949" y="86212"/>
                  <a:pt x="119356" y="83932"/>
                  <a:pt x="125939" y="82833"/>
                </a:cubicBezTo>
                <a:cubicBezTo>
                  <a:pt x="141811" y="80183"/>
                  <a:pt x="158221" y="80701"/>
                  <a:pt x="174214" y="82481"/>
                </a:cubicBezTo>
                <a:cubicBezTo>
                  <a:pt x="182504" y="83404"/>
                  <a:pt x="192981" y="80811"/>
                  <a:pt x="198879" y="86709"/>
                </a:cubicBezTo>
                <a:cubicBezTo>
                  <a:pt x="204874" y="92704"/>
                  <a:pt x="203460" y="103250"/>
                  <a:pt x="203460" y="111728"/>
                </a:cubicBezTo>
                <a:cubicBezTo>
                  <a:pt x="203460" y="123123"/>
                  <a:pt x="204165" y="134512"/>
                  <a:pt x="204165" y="145907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модальности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311700" y="1087150"/>
            <a:ext cx="70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Классическое применение - в self driving :)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800" y="1487350"/>
            <a:ext cx="2486150" cy="144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475" y="1642550"/>
            <a:ext cx="2149119" cy="33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3338" y="3127005"/>
            <a:ext cx="4641024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921405" y="1100506"/>
            <a:ext cx="7592775" cy="4048100"/>
          </a:xfrm>
          <a:custGeom>
            <a:rect b="b" l="l" r="r" t="t"/>
            <a:pathLst>
              <a:path extrusionOk="0" h="161924" w="303711">
                <a:moveTo>
                  <a:pt x="205927" y="147317"/>
                </a:moveTo>
                <a:cubicBezTo>
                  <a:pt x="205927" y="151836"/>
                  <a:pt x="208075" y="157618"/>
                  <a:pt x="212270" y="159297"/>
                </a:cubicBezTo>
                <a:cubicBezTo>
                  <a:pt x="222857" y="163533"/>
                  <a:pt x="235161" y="159096"/>
                  <a:pt x="246449" y="160707"/>
                </a:cubicBezTo>
                <a:cubicBezTo>
                  <a:pt x="255752" y="162035"/>
                  <a:pt x="265336" y="162391"/>
                  <a:pt x="274639" y="161059"/>
                </a:cubicBezTo>
                <a:cubicBezTo>
                  <a:pt x="280453" y="160227"/>
                  <a:pt x="288030" y="160825"/>
                  <a:pt x="291553" y="156126"/>
                </a:cubicBezTo>
                <a:cubicBezTo>
                  <a:pt x="292202" y="155260"/>
                  <a:pt x="290585" y="154005"/>
                  <a:pt x="290848" y="152955"/>
                </a:cubicBezTo>
                <a:cubicBezTo>
                  <a:pt x="291798" y="149162"/>
                  <a:pt x="295818" y="146749"/>
                  <a:pt x="297191" y="143088"/>
                </a:cubicBezTo>
                <a:cubicBezTo>
                  <a:pt x="301098" y="132671"/>
                  <a:pt x="302840" y="121422"/>
                  <a:pt x="303533" y="110318"/>
                </a:cubicBezTo>
                <a:cubicBezTo>
                  <a:pt x="304895" y="88498"/>
                  <a:pt x="295836" y="67273"/>
                  <a:pt x="291553" y="45834"/>
                </a:cubicBezTo>
                <a:cubicBezTo>
                  <a:pt x="289633" y="36224"/>
                  <a:pt x="288144" y="26391"/>
                  <a:pt x="284505" y="17292"/>
                </a:cubicBezTo>
                <a:cubicBezTo>
                  <a:pt x="282886" y="13244"/>
                  <a:pt x="282100" y="8146"/>
                  <a:pt x="278515" y="5664"/>
                </a:cubicBezTo>
                <a:cubicBezTo>
                  <a:pt x="261613" y="-6039"/>
                  <a:pt x="237181" y="3672"/>
                  <a:pt x="216850" y="6721"/>
                </a:cubicBezTo>
                <a:cubicBezTo>
                  <a:pt x="204561" y="8564"/>
                  <a:pt x="192251" y="10476"/>
                  <a:pt x="179852" y="11302"/>
                </a:cubicBezTo>
                <a:cubicBezTo>
                  <a:pt x="172607" y="11785"/>
                  <a:pt x="164582" y="11088"/>
                  <a:pt x="158357" y="14826"/>
                </a:cubicBezTo>
                <a:cubicBezTo>
                  <a:pt x="156860" y="15725"/>
                  <a:pt x="156102" y="17700"/>
                  <a:pt x="154481" y="18349"/>
                </a:cubicBezTo>
                <a:cubicBezTo>
                  <a:pt x="142020" y="23336"/>
                  <a:pt x="128045" y="13390"/>
                  <a:pt x="114663" y="12359"/>
                </a:cubicBezTo>
                <a:cubicBezTo>
                  <a:pt x="100460" y="11265"/>
                  <a:pt x="86727" y="18133"/>
                  <a:pt x="73083" y="22226"/>
                </a:cubicBezTo>
                <a:cubicBezTo>
                  <a:pt x="64753" y="24724"/>
                  <a:pt x="55023" y="24409"/>
                  <a:pt x="48065" y="29625"/>
                </a:cubicBezTo>
                <a:cubicBezTo>
                  <a:pt x="40397" y="35373"/>
                  <a:pt x="46715" y="49245"/>
                  <a:pt x="42427" y="57815"/>
                </a:cubicBezTo>
                <a:cubicBezTo>
                  <a:pt x="41039" y="60588"/>
                  <a:pt x="36888" y="60972"/>
                  <a:pt x="35027" y="63453"/>
                </a:cubicBezTo>
                <a:cubicBezTo>
                  <a:pt x="31591" y="68034"/>
                  <a:pt x="31064" y="74376"/>
                  <a:pt x="27628" y="78957"/>
                </a:cubicBezTo>
                <a:cubicBezTo>
                  <a:pt x="15398" y="95260"/>
                  <a:pt x="3023" y="113398"/>
                  <a:pt x="143" y="133574"/>
                </a:cubicBezTo>
                <a:cubicBezTo>
                  <a:pt x="-999" y="141576"/>
                  <a:pt x="13410" y="142818"/>
                  <a:pt x="19876" y="147669"/>
                </a:cubicBezTo>
                <a:cubicBezTo>
                  <a:pt x="30969" y="155991"/>
                  <a:pt x="46882" y="155421"/>
                  <a:pt x="60750" y="155421"/>
                </a:cubicBezTo>
                <a:cubicBezTo>
                  <a:pt x="70745" y="155421"/>
                  <a:pt x="81762" y="158482"/>
                  <a:pt x="90702" y="154012"/>
                </a:cubicBezTo>
                <a:cubicBezTo>
                  <a:pt x="98599" y="150064"/>
                  <a:pt x="103806" y="140539"/>
                  <a:pt x="105149" y="131813"/>
                </a:cubicBezTo>
                <a:cubicBezTo>
                  <a:pt x="107156" y="118769"/>
                  <a:pt x="103122" y="104478"/>
                  <a:pt x="108320" y="92347"/>
                </a:cubicBezTo>
                <a:cubicBezTo>
                  <a:pt x="110949" y="86212"/>
                  <a:pt x="119356" y="83932"/>
                  <a:pt x="125939" y="82833"/>
                </a:cubicBezTo>
                <a:cubicBezTo>
                  <a:pt x="141811" y="80183"/>
                  <a:pt x="158221" y="80701"/>
                  <a:pt x="174214" y="82481"/>
                </a:cubicBezTo>
                <a:cubicBezTo>
                  <a:pt x="182504" y="83404"/>
                  <a:pt x="192981" y="80811"/>
                  <a:pt x="198879" y="86709"/>
                </a:cubicBezTo>
                <a:cubicBezTo>
                  <a:pt x="204874" y="92704"/>
                  <a:pt x="203460" y="103250"/>
                  <a:pt x="203460" y="111728"/>
                </a:cubicBezTo>
                <a:cubicBezTo>
                  <a:pt x="203460" y="123123"/>
                  <a:pt x="204165" y="134512"/>
                  <a:pt x="204165" y="145907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Google Shape;106;p19"/>
          <p:cNvSpPr/>
          <p:nvPr/>
        </p:nvSpPr>
        <p:spPr>
          <a:xfrm>
            <a:off x="3446064" y="3063386"/>
            <a:ext cx="2528175" cy="2057675"/>
          </a:xfrm>
          <a:custGeom>
            <a:rect b="b" l="l" r="r" t="t"/>
            <a:pathLst>
              <a:path extrusionOk="0" h="82307" w="101127">
                <a:moveTo>
                  <a:pt x="11914" y="9604"/>
                </a:moveTo>
                <a:cubicBezTo>
                  <a:pt x="9604" y="16540"/>
                  <a:pt x="5285" y="22711"/>
                  <a:pt x="3105" y="29689"/>
                </a:cubicBezTo>
                <a:cubicBezTo>
                  <a:pt x="-1195" y="43457"/>
                  <a:pt x="-2161" y="62479"/>
                  <a:pt x="8038" y="72678"/>
                </a:cubicBezTo>
                <a:cubicBezTo>
                  <a:pt x="19391" y="84031"/>
                  <a:pt x="39200" y="82192"/>
                  <a:pt x="55256" y="82192"/>
                </a:cubicBezTo>
                <a:cubicBezTo>
                  <a:pt x="64562" y="82192"/>
                  <a:pt x="73968" y="81903"/>
                  <a:pt x="83093" y="80078"/>
                </a:cubicBezTo>
                <a:cubicBezTo>
                  <a:pt x="86811" y="79334"/>
                  <a:pt x="91336" y="79588"/>
                  <a:pt x="94016" y="76906"/>
                </a:cubicBezTo>
                <a:cubicBezTo>
                  <a:pt x="96983" y="73937"/>
                  <a:pt x="96931" y="69012"/>
                  <a:pt x="97892" y="64926"/>
                </a:cubicBezTo>
                <a:cubicBezTo>
                  <a:pt x="99603" y="57650"/>
                  <a:pt x="101064" y="50202"/>
                  <a:pt x="101064" y="42727"/>
                </a:cubicBezTo>
                <a:cubicBezTo>
                  <a:pt x="101064" y="30840"/>
                  <a:pt x="102069" y="16247"/>
                  <a:pt x="93664" y="7842"/>
                </a:cubicBezTo>
                <a:cubicBezTo>
                  <a:pt x="87581" y="1759"/>
                  <a:pt x="77230" y="2071"/>
                  <a:pt x="68646" y="1499"/>
                </a:cubicBezTo>
                <a:cubicBezTo>
                  <a:pt x="56690" y="703"/>
                  <a:pt x="44566" y="-903"/>
                  <a:pt x="32704" y="794"/>
                </a:cubicBezTo>
                <a:cubicBezTo>
                  <a:pt x="26199" y="1725"/>
                  <a:pt x="20612" y="5964"/>
                  <a:pt x="14733" y="8899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модальности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311700" y="1087150"/>
            <a:ext cx="4401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Мы в картинках, так что нас интересует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image + tabular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image +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image + image из другого домена (глубина например) не очень интересно - это все еще картинки так что хоть у них и разная природа, ничего не мешает их склеить в один тензор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image + speech / sounds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image + 3d?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…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100" y="799425"/>
            <a:ext cx="4349099" cy="33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задач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26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representation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хотим извлечь разумные фичи (encode) из данных - могут быть в одном (как на примере) или в несвязных пространствах 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6838" r="3185" t="0"/>
          <a:stretch/>
        </p:blipFill>
        <p:spPr>
          <a:xfrm>
            <a:off x="2811350" y="2050525"/>
            <a:ext cx="3716877" cy="27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